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340" r:id="rId3"/>
    <p:sldId id="257" r:id="rId4"/>
    <p:sldId id="311" r:id="rId5"/>
    <p:sldId id="316" r:id="rId6"/>
    <p:sldId id="260" r:id="rId7"/>
    <p:sldId id="321" r:id="rId8"/>
    <p:sldId id="332" r:id="rId9"/>
    <p:sldId id="331" r:id="rId10"/>
    <p:sldId id="262" r:id="rId11"/>
    <p:sldId id="263" r:id="rId12"/>
    <p:sldId id="336" r:id="rId13"/>
    <p:sldId id="264" r:id="rId14"/>
    <p:sldId id="315" r:id="rId15"/>
    <p:sldId id="313" r:id="rId16"/>
    <p:sldId id="265" r:id="rId17"/>
    <p:sldId id="318" r:id="rId18"/>
    <p:sldId id="319" r:id="rId19"/>
    <p:sldId id="267" r:id="rId20"/>
    <p:sldId id="271" r:id="rId21"/>
    <p:sldId id="268" r:id="rId22"/>
    <p:sldId id="269" r:id="rId23"/>
    <p:sldId id="270" r:id="rId24"/>
    <p:sldId id="273" r:id="rId25"/>
    <p:sldId id="328" r:id="rId26"/>
    <p:sldId id="342" r:id="rId27"/>
    <p:sldId id="329" r:id="rId28"/>
    <p:sldId id="284" r:id="rId29"/>
    <p:sldId id="327" r:id="rId30"/>
    <p:sldId id="333" r:id="rId31"/>
    <p:sldId id="344" r:id="rId32"/>
    <p:sldId id="335" r:id="rId33"/>
    <p:sldId id="337" r:id="rId34"/>
    <p:sldId id="338" r:id="rId35"/>
    <p:sldId id="339" r:id="rId36"/>
    <p:sldId id="343" r:id="rId37"/>
    <p:sldId id="345"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582A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242" autoAdjust="0"/>
  </p:normalViewPr>
  <p:slideViewPr>
    <p:cSldViewPr>
      <p:cViewPr varScale="1">
        <p:scale>
          <a:sx n="60" d="100"/>
          <a:sy n="60" d="100"/>
        </p:scale>
        <p:origin x="-1430" y="-82"/>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2FC725-41FE-4F5A-A67F-36AFBF64F25F}" type="datetimeFigureOut">
              <a:rPr lang="en-US" smtClean="0"/>
              <a:t>6/15/2018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FCC615-E5E4-46A3-8DBB-77FC7D9C8DC2}" type="slidenum">
              <a:rPr lang="en-US" smtClean="0"/>
              <a:t>‹#›</a:t>
            </a:fld>
            <a:endParaRPr lang="en-US"/>
          </a:p>
        </p:txBody>
      </p:sp>
    </p:spTree>
    <p:extLst>
      <p:ext uri="{BB962C8B-B14F-4D97-AF65-F5344CB8AC3E}">
        <p14:creationId xmlns:p14="http://schemas.microsoft.com/office/powerpoint/2010/main" val="83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google.com/document/d/15U4sDU8Hd_lSZJZJl8NywleNxHcX7wfnoT8j316STQo/edit"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86C35-F5AE-4040-8881-DDF1E67B5F92}" type="slidenum">
              <a:rPr lang="en-US" smtClean="0"/>
              <a:t>1</a:t>
            </a:fld>
            <a:endParaRPr lang="en-US" dirty="0"/>
          </a:p>
        </p:txBody>
      </p:sp>
    </p:spTree>
    <p:extLst>
      <p:ext uri="{BB962C8B-B14F-4D97-AF65-F5344CB8AC3E}">
        <p14:creationId xmlns:p14="http://schemas.microsoft.com/office/powerpoint/2010/main" val="748586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11</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GENO is an ontology -  a formal, computable model of the domain of assertions and the evidence and provenance supporting them.</a:t>
            </a:r>
          </a:p>
          <a:p>
            <a:pPr rtl="0" fontAlgn="ctr"/>
            <a:r>
              <a:rPr lang="en-US" sz="1200" kern="1200" dirty="0" smtClean="0">
                <a:solidFill>
                  <a:schemeClr val="tx1"/>
                </a:solidFill>
                <a:effectLst/>
                <a:latin typeface="+mn-lt"/>
                <a:ea typeface="+mn-ea"/>
                <a:cs typeface="+mn-cs"/>
              </a:rPr>
              <a:t>ontologies are 'open world' models of a domain, but not schema.  Ontologies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define necessary and sufficient conditions for class membership, using the OWL description logic language </a:t>
            </a:r>
            <a:endParaRPr lang="en-US" sz="1400" kern="1200" dirty="0" smtClean="0">
              <a:solidFill>
                <a:schemeClr val="tx1"/>
              </a:solidFill>
              <a:effectLst/>
              <a:latin typeface="+mn-lt"/>
              <a:ea typeface="+mn-ea"/>
              <a:cs typeface="+mn-cs"/>
            </a:endParaRPr>
          </a:p>
          <a:p>
            <a:pPr rtl="0" fontAlgn="ctr"/>
            <a:r>
              <a:rPr lang="en-US" sz="1200" kern="1200" dirty="0" smtClean="0">
                <a:solidFill>
                  <a:schemeClr val="tx1"/>
                </a:solidFill>
                <a:effectLst/>
                <a:latin typeface="+mn-lt"/>
                <a:ea typeface="+mn-ea"/>
                <a:cs typeface="+mn-cs"/>
              </a:rPr>
              <a:t>(i.e. they capture properties that all instances MUST have in reality  - but don’t specify properties that they CAN have)</a:t>
            </a:r>
            <a:endParaRPr lang="en-US" sz="14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Monarch defines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 formal information model for genotype</a:t>
            </a:r>
            <a:r>
              <a:rPr lang="en-US" sz="1200" kern="1200" baseline="0" dirty="0" smtClean="0">
                <a:solidFill>
                  <a:schemeClr val="tx1"/>
                </a:solidFill>
                <a:effectLst/>
                <a:latin typeface="+mn-lt"/>
                <a:ea typeface="+mn-ea"/>
                <a:cs typeface="+mn-cs"/>
              </a:rPr>
              <a:t> </a:t>
            </a:r>
            <a:r>
              <a:rPr lang="en-US" sz="1200" kern="1200" baseline="0" smtClean="0">
                <a:solidFill>
                  <a:schemeClr val="tx1"/>
                </a:solidFill>
                <a:effectLst/>
                <a:latin typeface="+mn-lt"/>
                <a:ea typeface="+mn-ea"/>
                <a:cs typeface="+mn-cs"/>
              </a:rPr>
              <a:t>representaiton</a:t>
            </a:r>
            <a:r>
              <a:rPr lang="en-US" sz="1200" kern="120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using terms/constructs/design patterns defined in GENO – to support creation of formal, computable schema that can be used to constrain</a:t>
            </a:r>
            <a:r>
              <a:rPr lang="en-US" sz="1200" kern="1200" baseline="0" dirty="0" smtClean="0">
                <a:solidFill>
                  <a:schemeClr val="tx1"/>
                </a:solidFill>
                <a:effectLst/>
                <a:latin typeface="+mn-lt"/>
                <a:ea typeface="+mn-ea"/>
                <a:cs typeface="+mn-cs"/>
              </a:rPr>
              <a:t> and</a:t>
            </a:r>
            <a:r>
              <a:rPr lang="en-US" sz="1200" kern="1200" dirty="0" smtClean="0">
                <a:solidFill>
                  <a:schemeClr val="tx1"/>
                </a:solidFill>
                <a:effectLst/>
                <a:latin typeface="+mn-lt"/>
                <a:ea typeface="+mn-ea"/>
                <a:cs typeface="+mn-cs"/>
              </a:rPr>
              <a:t> validate data, and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share with others who may want to adopt our modeling approaches.</a:t>
            </a:r>
          </a:p>
          <a:p>
            <a:pPr rtl="0" fontAlgn="ctr"/>
            <a:endParaRPr lang="en-US" sz="1200" kern="1200" dirty="0" smtClean="0">
              <a:solidFill>
                <a:schemeClr val="tx1"/>
              </a:solidFill>
              <a:effectLst/>
              <a:latin typeface="+mn-lt"/>
              <a:ea typeface="+mn-ea"/>
              <a:cs typeface="+mn-cs"/>
            </a:endParaRPr>
          </a:p>
          <a:p>
            <a:pPr rtl="0" fontAlgn="ctr"/>
            <a:r>
              <a:rPr lang="en-US" sz="1200" kern="1200" dirty="0" smtClean="0">
                <a:solidFill>
                  <a:schemeClr val="tx1"/>
                </a:solidFill>
                <a:effectLst/>
                <a:latin typeface="+mn-lt"/>
                <a:ea typeface="+mn-ea"/>
                <a:cs typeface="+mn-cs"/>
              </a:rPr>
              <a:t>Uses and is types and relationships defined in the ontology, and consistent with logic defined in the ontology. and will support creation of formal</a:t>
            </a:r>
            <a:r>
              <a:rPr lang="en-US" sz="1200" kern="1200" baseline="0" dirty="0" smtClean="0">
                <a:solidFill>
                  <a:schemeClr val="tx1"/>
                </a:solidFill>
                <a:effectLst/>
                <a:latin typeface="+mn-lt"/>
                <a:ea typeface="+mn-ea"/>
                <a:cs typeface="+mn-cs"/>
              </a:rPr>
              <a:t> schema that </a:t>
            </a:r>
            <a:r>
              <a:rPr lang="en-US" sz="1200" kern="1200" dirty="0" smtClean="0">
                <a:solidFill>
                  <a:schemeClr val="tx1"/>
                </a:solidFill>
                <a:effectLst/>
                <a:latin typeface="+mn-lt"/>
                <a:ea typeface="+mn-ea"/>
                <a:cs typeface="+mn-cs"/>
              </a:rPr>
              <a:t>add closed world constraints to specify how data must be structured using GENO based on application specific requirements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e.g.  when creating an instance of class x, attributes 1, 2, 3 are required, 4, 5, 6 are optional). And will define data types for each attribute (e.g. string, data time, array/list, reference to another object in the data, of values from a value set)</a:t>
            </a:r>
            <a:endParaRPr lang="en-US" sz="14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12</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 i.e. inferring associations between phenotypes and variant entities at other levels in a genotype that were not directly annotated)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Phenotype propagation supports ability to retrieve and compare phenotype associations at different levels of the model, across 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13</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 phenotype propagation as shown above would be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14</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15</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Note that for complex /</a:t>
            </a:r>
            <a:r>
              <a:rPr lang="en-US" sz="1200" baseline="0" dirty="0" smtClean="0"/>
              <a:t> </a:t>
            </a:r>
            <a:r>
              <a:rPr lang="en-US" sz="1200" dirty="0" err="1" smtClean="0"/>
              <a:t>multigenic</a:t>
            </a:r>
            <a:r>
              <a:rPr lang="en-US" sz="1200" baseline="0" dirty="0" smtClean="0"/>
              <a:t> </a:t>
            </a:r>
            <a:r>
              <a:rPr lang="en-US" sz="1200" dirty="0" smtClean="0"/>
              <a:t>genotypes, it is typically not apparent which single variant/gene causes a given phenotype associated with the genotype. So phenotypes will in most cases not get propagated to  separate variants/genes, unless there is corroborating evidence that they alone are causative for the phenotype.  MGI’s work provides</a:t>
            </a:r>
            <a:r>
              <a:rPr lang="en-US" sz="1200" baseline="0" dirty="0" smtClean="0"/>
              <a:t> a nice example of how h</a:t>
            </a:r>
            <a:r>
              <a:rPr lang="en-US" sz="1200" dirty="0" smtClean="0"/>
              <a:t>euristic algorithms can</a:t>
            </a:r>
            <a:r>
              <a:rPr lang="en-US" sz="1200" baseline="0" dirty="0" smtClean="0"/>
              <a:t> be</a:t>
            </a:r>
            <a:r>
              <a:rPr lang="en-US" sz="1200" dirty="0" smtClean="0"/>
              <a:t> applied to determine when propagation to single variants/genes in the genotype is acceptable. See paper here: https://jbiomedsem.biomedcentral.com/articles/10.1186/s13326-016-0054-4.</a:t>
            </a:r>
          </a:p>
          <a:p>
            <a:endParaRPr lang="en-US" dirty="0" smtClean="0"/>
          </a:p>
          <a:p>
            <a:r>
              <a:rPr lang="en-US" dirty="0" smtClean="0"/>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Another</a:t>
            </a:r>
            <a:r>
              <a:rPr lang="en-US" baseline="0" dirty="0" smtClean="0"/>
              <a:t> case is large deficiencies/deletions that may me asserted to affect multiple genes – Care should be taken not to propagate phenotypes to all genes affected (unless there is additional evidence implicating one in particular)</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17</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sz="2400" dirty="0" smtClean="0">
                <a:latin typeface="Times New Roman" panose="02020603050405020304" pitchFamily="18" charset="0"/>
                <a:cs typeface="Times New Roman" panose="02020603050405020304" pitchFamily="18" charset="0"/>
              </a:rPr>
              <a:t>Probabilistic phenotype propagation</a:t>
            </a:r>
          </a:p>
          <a:p>
            <a:pPr lvl="1">
              <a:spcBef>
                <a:spcPts val="1200"/>
              </a:spcBef>
            </a:pPr>
            <a:r>
              <a:rPr lang="en-US" sz="2000" dirty="0" err="1" smtClean="0">
                <a:latin typeface="Times New Roman" panose="02020603050405020304" pitchFamily="18" charset="0"/>
                <a:cs typeface="Times New Roman" panose="02020603050405020304" pitchFamily="18" charset="0"/>
              </a:rPr>
              <a:t>pp</a:t>
            </a:r>
            <a:r>
              <a:rPr lang="en-US" sz="2000" baseline="-25000" dirty="0" err="1" smtClean="0">
                <a:latin typeface="Times New Roman" panose="02020603050405020304" pitchFamily="18" charset="0"/>
                <a:cs typeface="Times New Roman" panose="02020603050405020304" pitchFamily="18" charset="0"/>
              </a:rPr>
              <a:t>genex</a:t>
            </a:r>
            <a:r>
              <a:rPr lang="en-US" sz="2000" dirty="0" smtClean="0">
                <a:latin typeface="Times New Roman" panose="02020603050405020304" pitchFamily="18" charset="0"/>
                <a:cs typeface="Times New Roman" panose="02020603050405020304" pitchFamily="18" charset="0"/>
              </a:rPr>
              <a:t> = 1 / (#  affected genes)</a:t>
            </a:r>
          </a:p>
          <a:p>
            <a:pPr lvl="1">
              <a:spcBef>
                <a:spcPts val="1200"/>
              </a:spcBef>
            </a:pPr>
            <a:r>
              <a:rPr lang="en-US" sz="2000" dirty="0" smtClean="0">
                <a:latin typeface="Times New Roman" panose="02020603050405020304" pitchFamily="18" charset="0"/>
                <a:cs typeface="Times New Roman" panose="02020603050405020304" pitchFamily="18" charset="0"/>
              </a:rPr>
              <a:t>update pp based on additional factors</a:t>
            </a:r>
          </a:p>
          <a:p>
            <a:pPr lvl="2">
              <a:spcBef>
                <a:spcPts val="1200"/>
              </a:spcBef>
            </a:pPr>
            <a:r>
              <a:rPr lang="en-US" sz="1800" dirty="0" smtClean="0">
                <a:latin typeface="Times New Roman" panose="02020603050405020304" pitchFamily="18" charset="0"/>
                <a:cs typeface="Times New Roman" panose="02020603050405020304" pitchFamily="18" charset="0"/>
              </a:rPr>
              <a:t>type of secondary mutations (e.g. inert reporters or recombinases)</a:t>
            </a:r>
          </a:p>
          <a:p>
            <a:pPr lvl="2">
              <a:spcBef>
                <a:spcPts val="1200"/>
              </a:spcBef>
            </a:pPr>
            <a:r>
              <a:rPr lang="en-US" sz="1800" dirty="0" smtClean="0">
                <a:latin typeface="Times New Roman" panose="02020603050405020304" pitchFamily="18" charset="0"/>
                <a:cs typeface="Times New Roman" panose="02020603050405020304" pitchFamily="18" charset="0"/>
              </a:rPr>
              <a:t>known phenotypes for corresponding  single gene genotypes</a:t>
            </a: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18</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core genotype partonomy is</a:t>
            </a:r>
            <a:r>
              <a:rPr lang="en-US" baseline="0" dirty="0" smtClean="0"/>
              <a:t> complemented by additional content that supports complete description of G2P associations..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Shown here is an abstract view of the design patterns it supports in modeling data ingested as </a:t>
            </a:r>
            <a:r>
              <a:rPr lang="en-US" baseline="0" dirty="0" err="1" smtClean="0"/>
              <a:t>rdf</a:t>
            </a:r>
            <a:r>
              <a:rPr lang="en-US" baseline="0" dirty="0" smtClean="0"/>
              <a:t> into the Monarch ‘SciGraph’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Above is a </a:t>
            </a:r>
            <a:r>
              <a:rPr lang="en-US" b="0" baseline="0" dirty="0" smtClean="0"/>
              <a:t>30000 </a:t>
            </a:r>
            <a:r>
              <a:rPr lang="en-US" b="0" baseline="0" dirty="0" err="1" smtClean="0"/>
              <a:t>ft</a:t>
            </a:r>
            <a:r>
              <a:rPr lang="en-US" b="0" baseline="0" dirty="0" smtClean="0"/>
              <a:t> view to </a:t>
            </a:r>
            <a:r>
              <a:rPr lang="en-US" baseline="0" dirty="0" smtClean="0"/>
              <a:t>give a sense of coverage – shown here colored according to different topics or ‘</a:t>
            </a:r>
            <a:r>
              <a:rPr lang="en-US" b="0" baseline="0" dirty="0" smtClean="0"/>
              <a:t>motifs’.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core are the intrinsic and extrinsic genotype partonomies (green) representing the elements of genetic variation to which phenotypes and diseases are annotated.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remaining patterns represent the association itself which is modeled according to the OBAN reification model (blue), its contextualizing environment (purple) and developmental stage (brown) information, evidence and provenance related metadata for the association (orange), and metadata about the genes affected in the genotype (red)</a:t>
            </a:r>
          </a:p>
        </p:txBody>
      </p:sp>
      <p:sp>
        <p:nvSpPr>
          <p:cNvPr id="4" name="Slide Number Placeholder 3"/>
          <p:cNvSpPr>
            <a:spLocks noGrp="1"/>
          </p:cNvSpPr>
          <p:nvPr>
            <p:ph type="sldNum" sz="quarter" idx="10"/>
          </p:nvPr>
        </p:nvSpPr>
        <p:spPr/>
        <p:txBody>
          <a:bodyPr/>
          <a:lstStyle/>
          <a:p>
            <a:fld id="{92644BE5-309E-4CF0-9415-E3A0F0FFD7BB}" type="slidenum">
              <a:rPr lang="en-US" smtClean="0"/>
              <a:t>19</a:t>
            </a:fld>
            <a:endParaRPr lang="en-US"/>
          </a:p>
        </p:txBody>
      </p:sp>
    </p:spTree>
    <p:extLst>
      <p:ext uri="{BB962C8B-B14F-4D97-AF65-F5344CB8AC3E}">
        <p14:creationId xmlns:p14="http://schemas.microsoft.com/office/powerpoint/2010/main" val="2562920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Based on OBAN model, extend with qualifiers for n-</a:t>
            </a:r>
            <a:r>
              <a:rPr lang="en-US" dirty="0" err="1" smtClean="0"/>
              <a:t>ary</a:t>
            </a:r>
            <a:r>
              <a:rPr lang="en-US" dirty="0" smtClean="0"/>
              <a:t> relationships.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Unclear if associations are ‘proposition’ or ‘assertion’ level entities (</a:t>
            </a:r>
            <a:r>
              <a:rPr lang="en-US" baseline="0" dirty="0" smtClean="0"/>
              <a:t>propositions being more </a:t>
            </a:r>
            <a:r>
              <a:rPr lang="en-US" dirty="0" smtClean="0"/>
              <a:t>abstract – with identity tied only to meaning</a:t>
            </a:r>
            <a:r>
              <a:rPr lang="en-US" baseline="0" dirty="0" smtClean="0"/>
              <a:t> of statement or fact, and assertions having their identity tied to provenance of their assertion – who said it, when, using what evidence,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20</a:t>
            </a:fld>
            <a:endParaRPr lang="en-US"/>
          </a:p>
        </p:txBody>
      </p:sp>
    </p:spTree>
    <p:extLst>
      <p:ext uri="{BB962C8B-B14F-4D97-AF65-F5344CB8AC3E}">
        <p14:creationId xmlns:p14="http://schemas.microsoft.com/office/powerpoint/2010/main" val="2040093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r>
              <a:rPr lang="en-US" dirty="0" smtClean="0">
                <a:solidFill>
                  <a:srgbClr val="FF0000"/>
                </a:solidFill>
              </a:rPr>
              <a:t>WE  WANT TO HANG ALL FEATURES RELEVANT TO INTRINSIC GENO FROM THE TG INSERTION – BECAUSE THIS IS THE SA.</a:t>
            </a:r>
          </a:p>
          <a:p>
            <a:r>
              <a:rPr lang="en-US" dirty="0" smtClean="0">
                <a:solidFill>
                  <a:srgbClr val="FF0000"/>
                </a:solidFill>
              </a:rPr>
              <a:t>AND JUSTIFIES HANGING THE TG DIRECTLY FROM THE GENOTYPE – AS AN ENTITY SEPARATE FROM THE INTRINSIC GENE PARTONOMY (WHICH IS CAPTURED IN THE TG INSERTION), BUT  STILL PART OF THE INTRINSIC GENOTYPE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21</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we are  refining our representation of transgenes – an ongoing area of  work in collaboration with other model organism databases.</a:t>
            </a:r>
            <a:endParaRPr lang="en-US" dirty="0" smtClean="0"/>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23</a:t>
            </a:fld>
            <a:endParaRPr lang="en-US"/>
          </a:p>
        </p:txBody>
      </p:sp>
    </p:spTree>
    <p:extLst>
      <p:ext uri="{BB962C8B-B14F-4D97-AF65-F5344CB8AC3E}">
        <p14:creationId xmlns:p14="http://schemas.microsoft.com/office/powerpoint/2010/main" val="2890843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24</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dirty="0" smtClean="0">
                <a:solidFill>
                  <a:srgbClr val="C00000"/>
                </a:solidFill>
              </a:rPr>
              <a:t>GENO-AGR-MGI Profile Representation of a Complex Intrinsic Genotype (one affected gene and one randomly integrated transgene)</a:t>
            </a:r>
          </a:p>
          <a:p>
            <a:pPr marL="0" marR="0" indent="0" algn="l" defTabSz="914400" rtl="0" eaLnBrk="1" fontAlgn="ctr" latinLnBrk="0" hangingPunct="1">
              <a:lnSpc>
                <a:spcPct val="100000"/>
              </a:lnSpc>
              <a:spcBef>
                <a:spcPts val="0"/>
              </a:spcBef>
              <a:spcAft>
                <a:spcPts val="0"/>
              </a:spcAft>
              <a:buClrTx/>
              <a:buSzTx/>
              <a:buFontTx/>
              <a:buNone/>
              <a:tabLst/>
              <a:defRPr/>
            </a:pPr>
            <a:r>
              <a:rPr lang="en-US" dirty="0" smtClean="0">
                <a:solidFill>
                  <a:srgbClr val="C00000"/>
                </a:solidFill>
              </a:rPr>
              <a:t>An RDF representation of an MGI genotype, using the GENO profile designed to capture the information specified in the AGR genotype schema (as of 6-8-18).</a:t>
            </a:r>
          </a:p>
          <a:p>
            <a:pPr marL="0" marR="0" indent="0" algn="l" defTabSz="914400" rtl="0" eaLnBrk="1" fontAlgn="ctr" latinLnBrk="0" hangingPunct="1">
              <a:lnSpc>
                <a:spcPct val="100000"/>
              </a:lnSpc>
              <a:spcBef>
                <a:spcPts val="0"/>
              </a:spcBef>
              <a:spcAft>
                <a:spcPts val="0"/>
              </a:spcAft>
              <a:buClrTx/>
              <a:buSzTx/>
              <a:buFontTx/>
              <a:buNone/>
              <a:tabLst/>
              <a:defRPr/>
            </a:pPr>
            <a:r>
              <a:rPr lang="en-US" dirty="0" smtClean="0">
                <a:solidFill>
                  <a:srgbClr val="C00000"/>
                </a:solidFill>
              </a:rPr>
              <a:t>This profile represents the genotype, VSLC, and Allele levels of the genotype partonomy, as well as gene(s) affected by </a:t>
            </a:r>
            <a:r>
              <a:rPr lang="en-US" dirty="0" err="1" smtClean="0">
                <a:solidFill>
                  <a:srgbClr val="C00000"/>
                </a:solidFill>
              </a:rPr>
              <a:t>alleels</a:t>
            </a:r>
            <a:r>
              <a:rPr lang="en-US" dirty="0" smtClean="0">
                <a:solidFill>
                  <a:srgbClr val="C00000"/>
                </a:solidFill>
              </a:rPr>
              <a:t> in the genotype, and the genomic location of these genes.</a:t>
            </a:r>
          </a:p>
          <a:p>
            <a:pPr marL="0" marR="0" indent="0" algn="l" defTabSz="914400" rtl="0" eaLnBrk="1" fontAlgn="ctr" latinLnBrk="0" hangingPunct="1">
              <a:lnSpc>
                <a:spcPct val="100000"/>
              </a:lnSpc>
              <a:spcBef>
                <a:spcPts val="0"/>
              </a:spcBef>
              <a:spcAft>
                <a:spcPts val="0"/>
              </a:spcAft>
              <a:buClrTx/>
              <a:buSzTx/>
              <a:buFontTx/>
              <a:buNone/>
              <a:tabLst/>
              <a:defRPr/>
            </a:pPr>
            <a:r>
              <a:rPr lang="en-US" dirty="0" smtClean="0">
                <a:solidFill>
                  <a:srgbClr val="C00000"/>
                </a:solidFill>
              </a:rPr>
              <a:t>The genotype in this example is comprised of a homozygous mutation in the </a:t>
            </a:r>
            <a:r>
              <a:rPr lang="en-US" dirty="0" err="1" smtClean="0">
                <a:solidFill>
                  <a:srgbClr val="C00000"/>
                </a:solidFill>
              </a:rPr>
              <a:t>Apoe</a:t>
            </a:r>
            <a:r>
              <a:rPr lang="en-US" dirty="0" smtClean="0">
                <a:solidFill>
                  <a:srgbClr val="C00000"/>
                </a:solidFill>
              </a:rPr>
              <a:t> gene and a randomly integrated transgene (Tg(APPV717F)109Ili).</a:t>
            </a:r>
          </a:p>
          <a:p>
            <a:pPr marL="0" marR="0" indent="0" algn="l" defTabSz="914400" rtl="0" eaLnBrk="1" fontAlgn="ctr" latinLnBrk="0" hangingPunct="1">
              <a:lnSpc>
                <a:spcPct val="100000"/>
              </a:lnSpc>
              <a:spcBef>
                <a:spcPts val="0"/>
              </a:spcBef>
              <a:spcAft>
                <a:spcPts val="0"/>
              </a:spcAft>
              <a:buClrTx/>
              <a:buSzTx/>
              <a:buFontTx/>
              <a:buNone/>
              <a:tabLst/>
              <a:defRPr/>
            </a:pPr>
            <a:r>
              <a:rPr lang="en-US" dirty="0" smtClean="0">
                <a:solidFill>
                  <a:srgbClr val="C00000"/>
                </a:solidFill>
              </a:rPr>
              <a:t>See record at http://www.informatics.jax.org/accession/MGI:3784385.</a:t>
            </a:r>
          </a:p>
        </p:txBody>
      </p:sp>
      <p:sp>
        <p:nvSpPr>
          <p:cNvPr id="4" name="Slide Number Placeholder 3"/>
          <p:cNvSpPr>
            <a:spLocks noGrp="1"/>
          </p:cNvSpPr>
          <p:nvPr>
            <p:ph type="sldNum" sz="quarter" idx="10"/>
          </p:nvPr>
        </p:nvSpPr>
        <p:spPr/>
        <p:txBody>
          <a:bodyPr/>
          <a:lstStyle/>
          <a:p>
            <a:fld id="{92644BE5-309E-4CF0-9415-E3A0F0FFD7BB}" type="slidenum">
              <a:rPr lang="en-US" smtClean="0"/>
              <a:t>25</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dirty="0" smtClean="0">
              <a:solidFill>
                <a:srgbClr val="C00000"/>
              </a:solidFill>
            </a:endParaRPr>
          </a:p>
          <a:p>
            <a:pPr marL="0" marR="0" indent="0" algn="l" defTabSz="914400" rtl="0" eaLnBrk="1" fontAlgn="ctr" latinLnBrk="0" hangingPunct="1">
              <a:lnSpc>
                <a:spcPct val="100000"/>
              </a:lnSpc>
              <a:spcBef>
                <a:spcPts val="0"/>
              </a:spcBef>
              <a:spcAft>
                <a:spcPts val="0"/>
              </a:spcAft>
              <a:buClrTx/>
              <a:buSzTx/>
              <a:buFontTx/>
              <a:buNone/>
              <a:tabLst/>
              <a:defRPr/>
            </a:pPr>
            <a:endParaRPr lang="en-US" dirty="0" smtClean="0">
              <a:solidFill>
                <a:srgbClr val="C00000"/>
              </a:solidFill>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dirty="0" smtClean="0">
                <a:solidFill>
                  <a:srgbClr val="C00000"/>
                </a:solidFill>
              </a:rPr>
              <a:t>Simplified </a:t>
            </a:r>
            <a:r>
              <a:rPr lang="en-US" dirty="0" smtClean="0">
                <a:solidFill>
                  <a:srgbClr val="C00000"/>
                </a:solidFill>
              </a:rPr>
              <a:t>model, omitting ‘levels’ without identifiers</a:t>
            </a:r>
            <a:r>
              <a:rPr lang="en-US" baseline="0" dirty="0" smtClean="0">
                <a:solidFill>
                  <a:srgbClr val="C00000"/>
                </a:solidFill>
              </a:rPr>
              <a:t> in ZFIN source.</a:t>
            </a:r>
            <a:endParaRPr lang="en-US" i="1" dirty="0" smtClean="0">
              <a:solidFill>
                <a:srgbClr val="C00000"/>
              </a:solidFill>
              <a:latin typeface="Times New Roman" panose="02020603050405020304" pitchFamily="18" charset="0"/>
              <a:cs typeface="Times New Roman" panose="02020603050405020304" pitchFamily="18" charset="0"/>
            </a:endParaRPr>
          </a:p>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26</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smtClean="0">
                <a:solidFill>
                  <a:schemeClr val="tx1"/>
                </a:solidFill>
                <a:effectLst/>
                <a:latin typeface="+mn-lt"/>
                <a:ea typeface="+mn-ea"/>
                <a:cs typeface="+mn-cs"/>
              </a:rPr>
              <a:t>This is a particularly complex genotype.</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genotype and its modeling are discussed in detail </a:t>
            </a:r>
            <a:r>
              <a:rPr lang="en-US" sz="1200" kern="1200" dirty="0" smtClean="0">
                <a:solidFill>
                  <a:schemeClr val="tx1"/>
                </a:solidFill>
                <a:effectLst/>
                <a:latin typeface="+mn-lt"/>
                <a:ea typeface="+mn-ea"/>
                <a:cs typeface="+mn-cs"/>
                <a:hlinkClick r:id="rId3"/>
              </a:rPr>
              <a:t>here</a:t>
            </a:r>
            <a:r>
              <a:rPr lang="en-US" sz="1200" kern="1200" dirty="0" smtClean="0">
                <a:solidFill>
                  <a:schemeClr val="tx1"/>
                </a:solidFill>
                <a:effectLst/>
                <a:latin typeface="+mn-lt"/>
                <a:ea typeface="+mn-ea"/>
                <a:cs typeface="+mn-cs"/>
              </a:rPr>
              <a:t>, but the</a:t>
            </a:r>
            <a:r>
              <a:rPr lang="en-US" sz="1200" kern="1200" baseline="0" dirty="0" smtClean="0">
                <a:solidFill>
                  <a:schemeClr val="tx1"/>
                </a:solidFill>
                <a:effectLst/>
                <a:latin typeface="+mn-lt"/>
                <a:ea typeface="+mn-ea"/>
                <a:cs typeface="+mn-cs"/>
              </a:rPr>
              <a:t> GENO model above is</a:t>
            </a:r>
            <a:r>
              <a:rPr lang="en-US" sz="1200" kern="1200" dirty="0" smtClean="0">
                <a:solidFill>
                  <a:schemeClr val="tx1"/>
                </a:solidFill>
                <a:effectLst/>
                <a:latin typeface="+mn-lt"/>
                <a:ea typeface="+mn-ea"/>
                <a:cs typeface="+mn-cs"/>
              </a:rPr>
              <a:t> not yet final or implemented in Monarch.</a:t>
            </a:r>
            <a:endParaRPr lang="en-US" baseline="0" dirty="0" smtClean="0"/>
          </a:p>
          <a:p>
            <a:pPr rtl="0" fontAlgn="ctr"/>
            <a:endParaRPr lang="en-US" baseline="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27</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Gene locus (Gene allele): A genomic feature</a:t>
            </a:r>
            <a:r>
              <a:rPr lang="en-US" sz="1200" baseline="0" dirty="0" smtClean="0"/>
              <a:t> </a:t>
            </a:r>
            <a:r>
              <a:rPr lang="en-US" sz="1200" dirty="0" smtClean="0"/>
              <a:t>that is defined </a:t>
            </a:r>
            <a:r>
              <a:rPr lang="en-US" sz="1200" dirty="0" err="1" smtClean="0"/>
              <a:t>positionally</a:t>
            </a:r>
            <a:r>
              <a:rPr lang="en-US" sz="1200" dirty="0" smtClean="0"/>
              <a:t>, as the sequence present where a gene resides in some reference genome (ie the extent of genomic sequence that corresponds to the location of functional gene in some reference genome).</a:t>
            </a:r>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28</a:t>
            </a:fld>
            <a:endParaRPr lang="en-US"/>
          </a:p>
        </p:txBody>
      </p:sp>
    </p:spTree>
    <p:extLst>
      <p:ext uri="{BB962C8B-B14F-4D97-AF65-F5344CB8AC3E}">
        <p14:creationId xmlns:p14="http://schemas.microsoft.com/office/powerpoint/2010/main" val="2971013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An example of propagation ‘up’ (and ‘down’) a genotype – for a </a:t>
            </a:r>
            <a:r>
              <a:rPr lang="en-US" sz="2000" dirty="0" err="1" smtClean="0"/>
              <a:t>wormbase</a:t>
            </a:r>
            <a:r>
              <a:rPr lang="en-US" sz="2000" dirty="0" smtClean="0"/>
              <a:t> G-P annotation made at the level of the variant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This</a:t>
            </a:r>
            <a:r>
              <a:rPr lang="en-US" sz="2000" baseline="0" dirty="0" smtClean="0"/>
              <a:t> is rarer, because usually </a:t>
            </a:r>
            <a:r>
              <a:rPr lang="en-US" sz="2000" baseline="0" dirty="0" err="1" smtClean="0"/>
              <a:t>pheno</a:t>
            </a:r>
            <a:r>
              <a:rPr lang="en-US" sz="2000" baseline="0" dirty="0" smtClean="0"/>
              <a:t> annotations in a source are made at the highest level captured. So propagation ‘up’ would only happen if  data is integrated with another source 2 that describes genotype components at a higher-level than that annotated in source 1.</a:t>
            </a: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 As with propagation down from complex / </a:t>
            </a:r>
            <a:r>
              <a:rPr lang="en-US" sz="2000" dirty="0" err="1" smtClean="0"/>
              <a:t>multigenic</a:t>
            </a:r>
            <a:r>
              <a:rPr lang="en-US" sz="2000" dirty="0" smtClean="0"/>
              <a:t> genotypes, caution must be taken to consider genetic interactions when propagating up to complex genotypes that contain variants in addition to the  annotated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32</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example</a:t>
            </a:r>
            <a:r>
              <a:rPr lang="en-US" baseline="0" dirty="0" smtClean="0"/>
              <a:t> is pulled from the ZFIN record here: https://zfin.org/ZDB-FISH-150901-9362)</a:t>
            </a:r>
            <a:endParaRPr lang="en-US" dirty="0" smtClean="0"/>
          </a:p>
          <a:p>
            <a:endParaRPr lang="en-US" dirty="0" smtClean="0"/>
          </a:p>
          <a:p>
            <a:r>
              <a:rPr lang="en-US" dirty="0" smtClean="0"/>
              <a:t>A Unified view of the full genotype partonomy, with definitions and examples for each level. https://zfin.org/ZDB-GENO-161227-1</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36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37</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4</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5</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The core of GENO is a partonomy that </a:t>
            </a:r>
            <a:r>
              <a:rPr lang="en-US" baseline="0" dirty="0" smtClean="0"/>
              <a:t>“decomposes” a complete intrinsic genotype </a:t>
            </a:r>
            <a:r>
              <a:rPr lang="en-US" dirty="0" smtClean="0"/>
              <a:t>into its smaller components. </a:t>
            </a:r>
            <a:r>
              <a:rPr lang="en-US" baseline="0" dirty="0" smtClean="0"/>
              <a:t> </a:t>
            </a:r>
          </a:p>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Intrinsic genotypes are what biologists traditionally think of as specifying the total </a:t>
            </a:r>
            <a:r>
              <a:rPr lang="en-US" baseline="0" dirty="0" smtClean="0"/>
              <a:t>genomic changes across an </a:t>
            </a:r>
            <a:r>
              <a:rPr lang="en-US" b="1" dirty="0" smtClean="0"/>
              <a:t>entire genome</a:t>
            </a:r>
            <a:r>
              <a:rPr lang="en-US" dirty="0" smtClean="0"/>
              <a:t> </a:t>
            </a:r>
            <a:r>
              <a:rPr lang="en-US" b="1" dirty="0" smtClean="0"/>
              <a:t>sequence</a:t>
            </a:r>
            <a:r>
              <a:rPr lang="en-US" dirty="0" smtClean="0"/>
              <a:t> - in terms of variation from some reference genome.  </a:t>
            </a:r>
          </a:p>
          <a:p>
            <a:pPr defTabSz="931774">
              <a:defRPr/>
            </a:pPr>
            <a:endParaRPr lang="en-US" dirty="0" smtClean="0"/>
          </a:p>
          <a:p>
            <a:pPr defTabSz="931774">
              <a:defRPr/>
            </a:pPr>
            <a:r>
              <a:rPr lang="en-US" baseline="0" dirty="0" smtClean="0"/>
              <a:t>This figure shows a GENO representation of a zebrafish genotype containing two altered loci – a heterozygous point mutation in the </a:t>
            </a:r>
            <a:r>
              <a:rPr lang="en-US" baseline="0" dirty="0" err="1" smtClean="0"/>
              <a:t>apc</a:t>
            </a:r>
            <a:r>
              <a:rPr lang="en-US" baseline="0" dirty="0" smtClean="0"/>
              <a:t> gene (hu745), and a homozygous point mutation in the </a:t>
            </a:r>
            <a:r>
              <a:rPr lang="en-US" baseline="0" dirty="0" err="1" smtClean="0"/>
              <a:t>shha</a:t>
            </a:r>
            <a:r>
              <a:rPr lang="en-US" baseline="0" dirty="0" smtClean="0"/>
              <a:t> gene (ti282a).  GENO </a:t>
            </a:r>
            <a:r>
              <a:rPr lang="en-US" b="1" baseline="0" dirty="0" smtClean="0"/>
              <a:t>classes</a:t>
            </a:r>
            <a:r>
              <a:rPr lang="en-US" baseline="0" dirty="0" smtClean="0"/>
              <a:t> are shown in blue along with a schematic of the genomic sequence they specify. An example </a:t>
            </a:r>
            <a:r>
              <a:rPr lang="en-US" b="1" baseline="0" dirty="0" smtClean="0"/>
              <a:t>instance</a:t>
            </a:r>
            <a:r>
              <a:rPr lang="en-US" baseline="0" dirty="0" smtClean="0"/>
              <a:t> </a:t>
            </a:r>
            <a:r>
              <a:rPr lang="en-US" b="1" baseline="0" dirty="0" smtClean="0"/>
              <a:t>of each class </a:t>
            </a:r>
            <a:r>
              <a:rPr lang="en-US" baseline="0" dirty="0" smtClean="0"/>
              <a:t>from a zebrafish genotype are show in green.  </a:t>
            </a:r>
          </a:p>
          <a:p>
            <a:pPr defTabSz="931774">
              <a:defRPr/>
            </a:pPr>
            <a:endParaRPr lang="en-US" baseline="0" dirty="0" smtClean="0"/>
          </a:p>
          <a:p>
            <a:pPr defTabSz="931774">
              <a:defRPr/>
            </a:pPr>
            <a:r>
              <a:rPr lang="en-US" baseline="0" dirty="0" smtClean="0"/>
              <a:t>The top level breakdown decomposes a complete genotype into a </a:t>
            </a:r>
            <a:r>
              <a:rPr lang="en-US" b="1" baseline="0" dirty="0" smtClean="0"/>
              <a:t>background genotype, </a:t>
            </a:r>
            <a:r>
              <a:rPr lang="en-US" baseline="0" dirty="0" smtClean="0"/>
              <a:t>which describes a characterized reference/background genome, and a </a:t>
            </a:r>
            <a:r>
              <a:rPr lang="en-US" b="1" baseline="0" dirty="0" smtClean="0"/>
              <a:t>genomic variation complement, </a:t>
            </a:r>
            <a:r>
              <a:rPr lang="en-US" baseline="0" dirty="0" smtClean="0"/>
              <a:t>which represents the allelic composition of each variant in the genome. This genotype contains a heterozygous mutation at the </a:t>
            </a:r>
            <a:r>
              <a:rPr lang="en-US" baseline="0" dirty="0" err="1" smtClean="0"/>
              <a:t>apc</a:t>
            </a:r>
            <a:r>
              <a:rPr lang="en-US" baseline="0" dirty="0" smtClean="0"/>
              <a:t> gene, and homozygous mutation of the fgf8a gene. </a:t>
            </a:r>
          </a:p>
          <a:p>
            <a:pPr defTabSz="931774">
              <a:defRPr/>
            </a:pPr>
            <a:endParaRPr lang="en-US" baseline="0" dirty="0" smtClean="0"/>
          </a:p>
          <a:p>
            <a:pPr defTabSz="931774">
              <a:defRPr/>
            </a:pPr>
            <a:r>
              <a:rPr lang="en-US" baseline="0" dirty="0" smtClean="0"/>
              <a:t>The second part of this figure shows how GENO further decomposes this genomic variation complement (shown here only for the fgf8a variant, but the </a:t>
            </a:r>
            <a:r>
              <a:rPr lang="en-US" baseline="0" dirty="0" err="1" smtClean="0"/>
              <a:t>apc</a:t>
            </a:r>
            <a:r>
              <a:rPr lang="en-US" baseline="0" dirty="0" smtClean="0"/>
              <a:t> variant would be similarly decomposed).  It is first decomposed into individual </a:t>
            </a:r>
            <a:r>
              <a:rPr lang="en-US" b="1" baseline="0" dirty="0" smtClean="0"/>
              <a:t>variant</a:t>
            </a:r>
            <a:r>
              <a:rPr lang="en-US" baseline="0" dirty="0" smtClean="0"/>
              <a:t> </a:t>
            </a:r>
            <a:r>
              <a:rPr lang="en-US" b="1" baseline="0" dirty="0" smtClean="0"/>
              <a:t>single locus complements</a:t>
            </a:r>
            <a:r>
              <a:rPr lang="en-US" b="0" baseline="0" dirty="0" smtClean="0"/>
              <a:t>, and these complements are then split into its single </a:t>
            </a:r>
            <a:r>
              <a:rPr lang="en-US" b="1" baseline="0" dirty="0" smtClean="0"/>
              <a:t>alleles </a:t>
            </a:r>
            <a:r>
              <a:rPr lang="en-US" b="0" baseline="0" dirty="0" smtClean="0"/>
              <a:t> (shown here is a ‘haplotype’, typically a ‘gene allele’, representing a continuous extent of sequence that contains one or more alterations. Such haplotypes/gene </a:t>
            </a:r>
            <a:r>
              <a:rPr lang="en-US" b="0" baseline="0" dirty="0" err="1" smtClean="0"/>
              <a:t>allleles</a:t>
            </a:r>
            <a:r>
              <a:rPr lang="en-US" b="1" baseline="0" dirty="0" smtClean="0"/>
              <a:t> </a:t>
            </a:r>
            <a:r>
              <a:rPr lang="en-US" b="0" baseline="0" dirty="0" smtClean="0"/>
              <a:t>can then be decomposed into specific </a:t>
            </a:r>
            <a:r>
              <a:rPr lang="en-US" b="1" baseline="0" dirty="0" smtClean="0"/>
              <a:t>sequence alterations </a:t>
            </a:r>
            <a:r>
              <a:rPr lang="en-US" b="0" baseline="0" dirty="0" smtClean="0"/>
              <a:t>that define the variation. </a:t>
            </a:r>
          </a:p>
          <a:p>
            <a:pPr defTabSz="931774">
              <a:defRPr/>
            </a:pPr>
            <a:endParaRPr lang="en-US" b="0" dirty="0" smtClean="0"/>
          </a:p>
          <a:p>
            <a:pPr defTabSz="931774">
              <a:defRPr/>
            </a:pPr>
            <a:r>
              <a:rPr lang="en-US" b="0" dirty="0" smtClean="0"/>
              <a:t>This partonomy of genotype components is the core of the GENO ontology. This is important to addressing the first role of GENO in Monarch</a:t>
            </a:r>
            <a:r>
              <a:rPr lang="en-US" b="0" baseline="0" dirty="0" smtClean="0"/>
              <a:t> of </a:t>
            </a:r>
            <a:r>
              <a:rPr lang="en-US" b="0" dirty="0" smtClean="0"/>
              <a:t>reconciling</a:t>
            </a:r>
            <a:r>
              <a:rPr lang="en-US" b="0" baseline="0" dirty="0" smtClean="0"/>
              <a:t> different levels of G2P associations, because these classes represent the different levels at which ph</a:t>
            </a:r>
            <a:r>
              <a:rPr lang="en-US" b="0" dirty="0" smtClean="0"/>
              <a:t>enotypes are annotated</a:t>
            </a:r>
            <a:r>
              <a:rPr lang="en-US" b="0" baseline="0" dirty="0" smtClean="0"/>
              <a:t> in different G2P databases. </a:t>
            </a:r>
          </a:p>
          <a:p>
            <a:pPr defTabSz="914300">
              <a:defRPr/>
            </a:pPr>
            <a:endParaRPr lang="en-US" dirty="0"/>
          </a:p>
        </p:txBody>
      </p:sp>
      <p:sp>
        <p:nvSpPr>
          <p:cNvPr id="4" name="Slide Number Placeholder 3"/>
          <p:cNvSpPr>
            <a:spLocks noGrp="1"/>
          </p:cNvSpPr>
          <p:nvPr>
            <p:ph type="sldNum" sz="quarter" idx="10"/>
          </p:nvPr>
        </p:nvSpPr>
        <p:spPr/>
        <p:txBody>
          <a:bodyPr/>
          <a:lstStyle/>
          <a:p>
            <a:fld id="{AB5B216D-40E2-434C-A19F-B463F5B375E7}" type="slidenum">
              <a:rPr lang="en-US" smtClean="0"/>
              <a:t>6</a:t>
            </a:fld>
            <a:endParaRPr lang="en-US"/>
          </a:p>
        </p:txBody>
      </p:sp>
    </p:spTree>
    <p:extLst>
      <p:ext uri="{BB962C8B-B14F-4D97-AF65-F5344CB8AC3E}">
        <p14:creationId xmlns:p14="http://schemas.microsoft.com/office/powerpoint/2010/main" val="62334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example</a:t>
            </a:r>
            <a:r>
              <a:rPr lang="en-US" baseline="0" dirty="0" smtClean="0"/>
              <a:t> is pulled from the ZFIN record here: https://zfin.org/ZDB-FISH-150901-9362)</a:t>
            </a:r>
            <a:endParaRPr lang="en-US" dirty="0" smtClean="0"/>
          </a:p>
          <a:p>
            <a:endParaRPr lang="en-US" dirty="0" smtClean="0"/>
          </a:p>
          <a:p>
            <a:r>
              <a:rPr lang="en-US" dirty="0" smtClean="0"/>
              <a:t>A Unified view of the full genotype partonomy, with definitions and examples for each level. https://zfin.org/ZDB-GENO-161227-1</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7</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dirty="0" smtClean="0"/>
              <a:t>A unique aspect of GENO is that it views </a:t>
            </a:r>
            <a:r>
              <a:rPr lang="en-US" b="1" dirty="0" smtClean="0"/>
              <a:t>genotypes </a:t>
            </a:r>
            <a:r>
              <a:rPr lang="en-US" dirty="0" smtClean="0"/>
              <a:t>broadly to apply to </a:t>
            </a:r>
            <a:r>
              <a:rPr lang="en-US" b="1" dirty="0" smtClean="0"/>
              <a:t>any</a:t>
            </a:r>
            <a:r>
              <a:rPr lang="en-US" dirty="0" smtClean="0"/>
              <a:t> </a:t>
            </a:r>
            <a:r>
              <a:rPr lang="en-US" b="1" dirty="0" smtClean="0"/>
              <a:t>variation</a:t>
            </a:r>
            <a:r>
              <a:rPr lang="en-US" dirty="0" smtClean="0"/>
              <a:t> in gene expression that is tied to an observed phenotypic effect. Here we distinguish two types of variation.</a:t>
            </a:r>
          </a:p>
          <a:p>
            <a:pPr defTabSz="897301">
              <a:defRPr/>
            </a:pPr>
            <a:endParaRPr lang="en-US" dirty="0" smtClean="0"/>
          </a:p>
          <a:p>
            <a:pPr defTabSz="897301">
              <a:defRPr/>
            </a:pPr>
            <a:r>
              <a:rPr lang="en-US" dirty="0" smtClean="0"/>
              <a:t>The traditional view of genotypes</a:t>
            </a:r>
            <a:r>
              <a:rPr lang="en-US" baseline="0" dirty="0" smtClean="0"/>
              <a:t> </a:t>
            </a:r>
            <a:r>
              <a:rPr lang="en-US" dirty="0" smtClean="0"/>
              <a:t>describes inherent </a:t>
            </a:r>
            <a:r>
              <a:rPr lang="en-US" b="1" dirty="0" smtClean="0"/>
              <a:t>variation in genomic sequences</a:t>
            </a:r>
            <a:r>
              <a:rPr lang="en-US" dirty="0" smtClean="0"/>
              <a:t>. A simple example of such sequence variation is a point mutation that causes premature truncation of a protein, and might lead to a fish having a short fin. In GENO we refer to such genotypes as being ‘</a:t>
            </a:r>
            <a:r>
              <a:rPr lang="en-US" b="1" dirty="0" smtClean="0"/>
              <a:t>intrinsic</a:t>
            </a:r>
            <a:r>
              <a:rPr lang="en-US" dirty="0" smtClean="0"/>
              <a:t>’.</a:t>
            </a:r>
          </a:p>
          <a:p>
            <a:pPr defTabSz="897301">
              <a:defRPr/>
            </a:pPr>
            <a:endParaRPr lang="en-US" dirty="0" smtClean="0"/>
          </a:p>
          <a:p>
            <a:pPr defTabSz="897301">
              <a:defRPr/>
            </a:pPr>
            <a:r>
              <a:rPr lang="en-US" dirty="0" smtClean="0"/>
              <a:t>But there</a:t>
            </a:r>
            <a:r>
              <a:rPr lang="en-US" baseline="0" dirty="0" smtClean="0"/>
              <a:t> now exists an increasing number of </a:t>
            </a:r>
            <a:r>
              <a:rPr lang="en-US" dirty="0" smtClean="0"/>
              <a:t>molecular biology techniques for targeting gene</a:t>
            </a:r>
            <a:r>
              <a:rPr lang="en-US" baseline="0" dirty="0" smtClean="0"/>
              <a:t> expression </a:t>
            </a:r>
            <a:r>
              <a:rPr lang="en-US" dirty="0" smtClean="0"/>
              <a:t>using reagents such as morpholinos</a:t>
            </a:r>
            <a:r>
              <a:rPr lang="en-US" baseline="0" dirty="0" smtClean="0"/>
              <a:t> - where</a:t>
            </a:r>
            <a:r>
              <a:rPr lang="en-US" dirty="0" smtClean="0"/>
              <a:t> variation in gene expression can be induced at the time of an experiment without altering intrinsic genomic sequence. This </a:t>
            </a:r>
            <a:r>
              <a:rPr lang="en-US" b="1" dirty="0" smtClean="0"/>
              <a:t>expression-level-variation</a:t>
            </a:r>
            <a:r>
              <a:rPr lang="en-US" dirty="0" smtClean="0"/>
              <a:t> is the other major form of alteration that can</a:t>
            </a:r>
            <a:r>
              <a:rPr lang="en-US" baseline="0" dirty="0" smtClean="0"/>
              <a:t> be described using </a:t>
            </a:r>
            <a:r>
              <a:rPr lang="en-US" dirty="0" smtClean="0"/>
              <a:t>GENO.</a:t>
            </a:r>
            <a:r>
              <a:rPr lang="en-US" baseline="0" dirty="0" smtClean="0"/>
              <a:t> </a:t>
            </a:r>
            <a:r>
              <a:rPr lang="en-US" dirty="0" smtClean="0"/>
              <a:t>Here, targeting a WT version of this same gene with a morpholino can lead to the same phenotype of having a short fin. In GENO we describe such variation in an artifact called an ‘</a:t>
            </a:r>
            <a:r>
              <a:rPr lang="en-US" b="1" dirty="0" smtClean="0"/>
              <a:t>extrinsic</a:t>
            </a:r>
            <a:r>
              <a:rPr lang="en-US" dirty="0" smtClean="0"/>
              <a:t>’ genotype.  </a:t>
            </a:r>
          </a:p>
          <a:p>
            <a:pPr defTabSz="897301">
              <a:defRPr/>
            </a:pPr>
            <a:endParaRPr lang="en-US" dirty="0" smtClean="0"/>
          </a:p>
          <a:p>
            <a:pPr marL="0" indent="0" defTabSz="897301">
              <a:buFontTx/>
              <a:buNone/>
              <a:defRPr/>
            </a:pPr>
            <a:r>
              <a:rPr lang="en-US" sz="1200" kern="1200" dirty="0" smtClean="0">
                <a:solidFill>
                  <a:srgbClr val="C00000"/>
                </a:solidFill>
                <a:effectLst/>
                <a:latin typeface="+mn-lt"/>
                <a:ea typeface="+mn-ea"/>
                <a:cs typeface="+mn-cs"/>
              </a:rPr>
              <a:t>*** Key distinction is whether the alteration </a:t>
            </a:r>
            <a:r>
              <a:rPr lang="en-US" sz="1200" b="1" kern="1200" dirty="0" smtClean="0">
                <a:solidFill>
                  <a:srgbClr val="C00000"/>
                </a:solidFill>
                <a:effectLst/>
                <a:latin typeface="+mn-lt"/>
                <a:ea typeface="+mn-ea"/>
                <a:cs typeface="+mn-cs"/>
              </a:rPr>
              <a:t>permanently</a:t>
            </a:r>
            <a:r>
              <a:rPr lang="en-US" sz="1200" kern="1200" dirty="0" smtClean="0">
                <a:solidFill>
                  <a:srgbClr val="C00000"/>
                </a:solidFill>
                <a:effectLst/>
                <a:latin typeface="+mn-lt"/>
                <a:ea typeface="+mn-ea"/>
                <a:cs typeface="+mn-cs"/>
              </a:rPr>
              <a:t> </a:t>
            </a:r>
            <a:r>
              <a:rPr lang="en-US" sz="1200" b="1" kern="1200" dirty="0" smtClean="0">
                <a:solidFill>
                  <a:srgbClr val="C00000"/>
                </a:solidFill>
                <a:effectLst/>
                <a:latin typeface="+mn-lt"/>
                <a:ea typeface="+mn-ea"/>
                <a:cs typeface="+mn-cs"/>
              </a:rPr>
              <a:t>changes </a:t>
            </a:r>
            <a:r>
              <a:rPr lang="en-US" sz="1200" b="1" kern="1200" baseline="0" dirty="0" smtClean="0">
                <a:solidFill>
                  <a:srgbClr val="C00000"/>
                </a:solidFill>
                <a:effectLst/>
                <a:latin typeface="+mn-lt"/>
                <a:ea typeface="+mn-ea"/>
                <a:cs typeface="+mn-cs"/>
              </a:rPr>
              <a:t>or adds</a:t>
            </a:r>
            <a:r>
              <a:rPr lang="en-US" sz="1200" b="1" kern="1200" dirty="0" smtClean="0">
                <a:solidFill>
                  <a:srgbClr val="C00000"/>
                </a:solidFill>
                <a:effectLst/>
                <a:latin typeface="+mn-lt"/>
                <a:ea typeface="+mn-ea"/>
                <a:cs typeface="+mn-cs"/>
              </a:rPr>
              <a:t> genomic sequence</a:t>
            </a:r>
            <a:r>
              <a:rPr lang="en-US" sz="1200" kern="1200" dirty="0" smtClean="0">
                <a:solidFill>
                  <a:srgbClr val="C00000"/>
                </a:solidFill>
                <a:effectLst/>
                <a:latin typeface="+mn-lt"/>
                <a:ea typeface="+mn-ea"/>
                <a:cs typeface="+mn-cs"/>
              </a:rPr>
              <a:t> (intrinsic), vs </a:t>
            </a:r>
            <a:r>
              <a:rPr lang="en-US" sz="1200" b="1" kern="1200" dirty="0" smtClean="0">
                <a:solidFill>
                  <a:srgbClr val="C00000"/>
                </a:solidFill>
                <a:effectLst/>
                <a:latin typeface="+mn-lt"/>
                <a:ea typeface="+mn-ea"/>
                <a:cs typeface="+mn-cs"/>
              </a:rPr>
              <a:t>transiently alters gene expression </a:t>
            </a:r>
            <a:r>
              <a:rPr lang="en-US" sz="1200" kern="1200" dirty="0" smtClean="0">
                <a:solidFill>
                  <a:srgbClr val="C00000"/>
                </a:solidFill>
                <a:effectLst/>
                <a:latin typeface="+mn-lt"/>
                <a:ea typeface="+mn-ea"/>
                <a:cs typeface="+mn-cs"/>
              </a:rPr>
              <a:t>during the course of an experiment or observation (extrinsic) ***</a:t>
            </a:r>
          </a:p>
          <a:p>
            <a:pPr marL="171450" indent="-171450" defTabSz="897301">
              <a:buFontTx/>
              <a:buChar char="-"/>
              <a:defRPr/>
            </a:pPr>
            <a:endParaRPr lang="en-US" sz="1200" kern="1200" dirty="0" smtClean="0">
              <a:solidFill>
                <a:schemeClr val="tx1"/>
              </a:solidFill>
              <a:effectLst/>
              <a:latin typeface="+mn-lt"/>
              <a:ea typeface="+mn-ea"/>
              <a:cs typeface="+mn-cs"/>
            </a:endParaRPr>
          </a:p>
          <a:p>
            <a:pPr marL="0" marR="0" indent="0" algn="l" defTabSz="897301" rtl="0" eaLnBrk="1" fontAlgn="auto" latinLnBrk="0" hangingPunct="1">
              <a:lnSpc>
                <a:spcPct val="100000"/>
              </a:lnSpc>
              <a:spcBef>
                <a:spcPts val="0"/>
              </a:spcBef>
              <a:spcAft>
                <a:spcPts val="0"/>
              </a:spcAft>
              <a:buClrTx/>
              <a:buSzTx/>
              <a:buFontTx/>
              <a:buNone/>
              <a:tabLst/>
              <a:defRPr/>
            </a:pPr>
            <a:r>
              <a:rPr lang="en-US" sz="1200" kern="1200" dirty="0" smtClean="0">
                <a:solidFill>
                  <a:srgbClr val="C00000"/>
                </a:solidFill>
                <a:effectLst/>
                <a:latin typeface="+mn-lt"/>
                <a:ea typeface="+mn-ea"/>
                <a:cs typeface="+mn-cs"/>
              </a:rPr>
              <a:t>*** Key similarity is that i</a:t>
            </a:r>
            <a:r>
              <a:rPr lang="en-US" dirty="0" smtClean="0">
                <a:solidFill>
                  <a:srgbClr val="C00000"/>
                </a:solidFill>
                <a:latin typeface="Times New Roman" panose="02020603050405020304" pitchFamily="18" charset="0"/>
                <a:cs typeface="Times New Roman" panose="02020603050405020304" pitchFamily="18" charset="0"/>
              </a:rPr>
              <a:t>ntrinsic</a:t>
            </a:r>
            <a:r>
              <a:rPr lang="en-US" baseline="0" dirty="0" smtClean="0">
                <a:solidFill>
                  <a:srgbClr val="C00000"/>
                </a:solidFill>
                <a:latin typeface="Times New Roman" panose="02020603050405020304" pitchFamily="18" charset="0"/>
                <a:cs typeface="Times New Roman" panose="02020603050405020304" pitchFamily="18" charset="0"/>
              </a:rPr>
              <a:t> </a:t>
            </a:r>
            <a:r>
              <a:rPr lang="en-US" dirty="0" smtClean="0">
                <a:solidFill>
                  <a:srgbClr val="C00000"/>
                </a:solidFill>
                <a:latin typeface="Times New Roman" panose="02020603050405020304" pitchFamily="18" charset="0"/>
                <a:cs typeface="Times New Roman" panose="02020603050405020304" pitchFamily="18" charset="0"/>
              </a:rPr>
              <a:t>and extrinsic variants are </a:t>
            </a:r>
            <a:r>
              <a:rPr lang="en-US" b="1" dirty="0" smtClean="0">
                <a:solidFill>
                  <a:srgbClr val="C00000"/>
                </a:solidFill>
                <a:latin typeface="Times New Roman" panose="02020603050405020304" pitchFamily="18" charset="0"/>
                <a:cs typeface="Times New Roman" panose="02020603050405020304" pitchFamily="18" charset="0"/>
              </a:rPr>
              <a:t>both represented as sequence features </a:t>
            </a:r>
            <a:r>
              <a:rPr lang="en-US" dirty="0" smtClean="0">
                <a:solidFill>
                  <a:srgbClr val="C00000"/>
                </a:solidFill>
                <a:latin typeface="Times New Roman" panose="02020603050405020304" pitchFamily="18" charset="0"/>
                <a:cs typeface="Times New Roman" panose="02020603050405020304" pitchFamily="18" charset="0"/>
              </a:rPr>
              <a:t>(or collections of features) –  i.e. extents of biological sequence in a cell or organism that are variant in intrinsic/inherent feature (sequence or position) or extrinsic</a:t>
            </a:r>
            <a:r>
              <a:rPr lang="en-US" baseline="0" dirty="0" smtClean="0">
                <a:solidFill>
                  <a:srgbClr val="C00000"/>
                </a:solidFill>
                <a:latin typeface="Times New Roman" panose="02020603050405020304" pitchFamily="18" charset="0"/>
                <a:cs typeface="Times New Roman" panose="02020603050405020304" pitchFamily="18" charset="0"/>
              </a:rPr>
              <a:t> factors (</a:t>
            </a:r>
            <a:r>
              <a:rPr lang="en-US" dirty="0" smtClean="0">
                <a:solidFill>
                  <a:srgbClr val="C00000"/>
                </a:solidFill>
                <a:latin typeface="Times New Roman" panose="02020603050405020304" pitchFamily="18" charset="0"/>
                <a:cs typeface="Times New Roman" panose="02020603050405020304" pitchFamily="18" charset="0"/>
              </a:rPr>
              <a:t>expression</a:t>
            </a:r>
            <a:r>
              <a:rPr lang="en-US" baseline="0" dirty="0" smtClean="0">
                <a:solidFill>
                  <a:srgbClr val="C00000"/>
                </a:solidFill>
                <a:latin typeface="Times New Roman" panose="02020603050405020304" pitchFamily="18" charset="0"/>
                <a:cs typeface="Times New Roman" panose="02020603050405020304" pitchFamily="18" charset="0"/>
              </a:rPr>
              <a:t> resulting from external gene-specific intervention</a:t>
            </a:r>
            <a:r>
              <a:rPr lang="en-US" dirty="0" smtClean="0">
                <a:solidFill>
                  <a:srgbClr val="C00000"/>
                </a:solidFill>
                <a:latin typeface="Times New Roman" panose="02020603050405020304" pitchFamily="18" charset="0"/>
                <a:cs typeface="Times New Roman" panose="02020603050405020304" pitchFamily="18" charset="0"/>
              </a:rPr>
              <a:t>) ***</a:t>
            </a:r>
          </a:p>
          <a:p>
            <a:pPr marL="171450" indent="-171450" defTabSz="897301">
              <a:buFontTx/>
              <a:buChar char="-"/>
              <a:defRPr/>
            </a:pPr>
            <a:endParaRPr lang="en-US" dirty="0" smtClean="0"/>
          </a:p>
          <a:p>
            <a:pPr defTabSz="897301">
              <a:defRPr/>
            </a:pPr>
            <a:endParaRPr lang="en-US" dirty="0" smtClean="0"/>
          </a:p>
          <a:p>
            <a:pPr marL="0" marR="0" indent="0" algn="l" defTabSz="897301" rtl="0" eaLnBrk="1" fontAlgn="auto" latinLnBrk="0" hangingPunct="1">
              <a:lnSpc>
                <a:spcPct val="100000"/>
              </a:lnSpc>
              <a:spcBef>
                <a:spcPts val="0"/>
              </a:spcBef>
              <a:spcAft>
                <a:spcPts val="0"/>
              </a:spcAft>
              <a:buClrTx/>
              <a:buSzTx/>
              <a:buFontTx/>
              <a:buNone/>
              <a:tabLst/>
              <a:defRPr/>
            </a:pPr>
            <a:r>
              <a:rPr lang="en-US" sz="1200" b="0" dirty="0" smtClean="0">
                <a:latin typeface="Times New Roman" panose="02020603050405020304" pitchFamily="18" charset="0"/>
                <a:cs typeface="Times New Roman" panose="02020603050405020304" pitchFamily="18" charset="0"/>
              </a:rPr>
              <a:t>Effective genotypes then describe total variation in gene sequence or expression (intrinsic + extrinsic).  This</a:t>
            </a:r>
            <a:r>
              <a:rPr lang="en-US" sz="1200" b="0" baseline="0" dirty="0" smtClean="0">
                <a:latin typeface="Times New Roman" panose="02020603050405020304" pitchFamily="18" charset="0"/>
                <a:cs typeface="Times New Roman" panose="02020603050405020304" pitchFamily="18" charset="0"/>
              </a:rPr>
              <a:t> is analogous to the ZFIN idea of a FISH (though perhaps not entirely semantically equivalent)</a:t>
            </a:r>
            <a:endParaRPr lang="en-US" sz="1200" b="0" dirty="0" smtClean="0">
              <a:latin typeface="Times New Roman" panose="02020603050405020304" pitchFamily="18" charset="0"/>
              <a:cs typeface="Times New Roman" panose="02020603050405020304" pitchFamily="18" charset="0"/>
            </a:endParaRPr>
          </a:p>
          <a:p>
            <a:pPr defTabSz="897301">
              <a:defRPr/>
            </a:pPr>
            <a:endParaRPr lang="en-US" dirty="0" smtClean="0"/>
          </a:p>
          <a:p>
            <a:pPr defTabSz="897301">
              <a:defRPr/>
            </a:pPr>
            <a:endParaRPr lang="en-US" dirty="0" smtClean="0"/>
          </a:p>
          <a:p>
            <a:pPr defTabSz="897301">
              <a:defRPr/>
            </a:pPr>
            <a:r>
              <a:rPr lang="en-US" dirty="0" smtClean="0"/>
              <a:t>------------------</a:t>
            </a:r>
          </a:p>
          <a:p>
            <a:pPr defTabSz="897301">
              <a:defRPr/>
            </a:pPr>
            <a:endParaRPr lang="en-US" dirty="0" smtClean="0"/>
          </a:p>
          <a:p>
            <a:pPr defTabSz="897301">
              <a:defRPr/>
            </a:pPr>
            <a:r>
              <a:rPr lang="en-US" dirty="0" smtClean="0"/>
              <a:t>These are structured and broken down in an analogous fashion as an intrinsic genotype.  And syntactically, their representations are presented to users in a format that mirrors a traditional genotype –  with targeting reagents being superscripted above gene names to indicate how each gene varies in its expression from WT.  </a:t>
            </a:r>
          </a:p>
          <a:p>
            <a:pPr defTabSz="897301">
              <a:defRPr/>
            </a:pPr>
            <a:endParaRPr lang="en-US" dirty="0"/>
          </a:p>
        </p:txBody>
      </p:sp>
      <p:sp>
        <p:nvSpPr>
          <p:cNvPr id="4" name="Slide Number Placeholder 3"/>
          <p:cNvSpPr>
            <a:spLocks noGrp="1"/>
          </p:cNvSpPr>
          <p:nvPr>
            <p:ph type="sldNum" sz="quarter" idx="10"/>
          </p:nvPr>
        </p:nvSpPr>
        <p:spPr/>
        <p:txBody>
          <a:bodyPr/>
          <a:lstStyle/>
          <a:p>
            <a:fld id="{20DE510C-4156-4521-BB57-489DA447458A}" type="slidenum">
              <a:rPr lang="en-US" smtClean="0"/>
              <a:t>8</a:t>
            </a:fld>
            <a:endParaRPr lang="en-US"/>
          </a:p>
        </p:txBody>
      </p:sp>
    </p:spTree>
    <p:extLst>
      <p:ext uri="{BB962C8B-B14F-4D97-AF65-F5344CB8AC3E}">
        <p14:creationId xmlns:p14="http://schemas.microsoft.com/office/powerpoint/2010/main" val="2311434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example</a:t>
            </a:r>
            <a:r>
              <a:rPr lang="en-US" baseline="0" dirty="0" smtClean="0"/>
              <a:t> is pulled from the ZFIN record here: https://zfin.org/ZDB-FISH-150901-13364)</a:t>
            </a:r>
            <a:endParaRPr lang="en-US" dirty="0" smtClean="0"/>
          </a:p>
          <a:p>
            <a:r>
              <a:rPr lang="en-US" dirty="0" smtClean="0"/>
              <a:t>It is important to note here that the extrinsic</a:t>
            </a:r>
            <a:r>
              <a:rPr lang="en-US" baseline="0" dirty="0" smtClean="0"/>
              <a:t> variation classes here </a:t>
            </a:r>
            <a:r>
              <a:rPr lang="en-US" dirty="0" smtClean="0"/>
              <a:t>represent sequence features analogous to </a:t>
            </a:r>
            <a:r>
              <a:rPr lang="en-US" baseline="0" dirty="0" smtClean="0"/>
              <a:t>intrinsic forms of variation – i.e. they represent the extent of gene sequence in a genome that is ‘variant’ in terms of its expression in a given experimental setting.  </a:t>
            </a:r>
          </a:p>
          <a:p>
            <a:endParaRPr lang="en-US" baseline="0" dirty="0" smtClean="0"/>
          </a:p>
          <a:p>
            <a:r>
              <a:rPr lang="en-US" baseline="0" dirty="0" smtClean="0"/>
              <a:t>So an effective genotype here really represents a collection of genomic sequence features in the context of a particular G2P experiment that are variant either in their sequence or expression level. This is the set of variant features that matter to biologists when assessing the causal elements behind a phenotype.</a:t>
            </a:r>
          </a:p>
          <a:p>
            <a:endParaRPr lang="en-US" baseline="0" dirty="0" smtClean="0"/>
          </a:p>
          <a:p>
            <a:r>
              <a:rPr lang="en-US" baseline="0" dirty="0" smtClean="0"/>
              <a:t>------------------</a:t>
            </a:r>
          </a:p>
          <a:p>
            <a:endParaRPr lang="en-US" baseline="0" dirty="0" smtClean="0"/>
          </a:p>
          <a:p>
            <a:r>
              <a:rPr lang="en-US" baseline="0" dirty="0" smtClean="0"/>
              <a:t>Identity of an instance of an extrinsic variant is sequence, position, AND experimental context (w.r.t.</a:t>
            </a:r>
            <a:r>
              <a:rPr lang="en-US" b="1" i="1" u="sng" baseline="0" dirty="0" smtClean="0"/>
              <a:t> gene-specific  </a:t>
            </a:r>
            <a:r>
              <a:rPr lang="en-US" baseline="0" dirty="0" smtClean="0"/>
              <a:t>interventions applied)</a:t>
            </a:r>
          </a:p>
          <a:p>
            <a:endParaRPr lang="en-US" baseline="0" dirty="0" smtClean="0"/>
          </a:p>
          <a:p>
            <a:pPr algn="ctr">
              <a:lnSpc>
                <a:spcPts val="2200"/>
              </a:lnSpc>
            </a:pPr>
            <a:r>
              <a:rPr lang="en-US" sz="1200" i="1" dirty="0" smtClean="0">
                <a:latin typeface="Times New Roman" panose="02020603050405020304" pitchFamily="18" charset="0"/>
                <a:cs typeface="Times New Roman" panose="02020603050405020304" pitchFamily="18" charset="0"/>
              </a:rPr>
              <a:t>fgf8a</a:t>
            </a:r>
            <a:r>
              <a:rPr lang="en-US" sz="1200" i="1" baseline="30000" dirty="0" smtClean="0">
                <a:latin typeface="Times New Roman" panose="02020603050405020304" pitchFamily="18" charset="0"/>
                <a:cs typeface="Times New Roman" panose="02020603050405020304" pitchFamily="18" charset="0"/>
              </a:rPr>
              <a:t>ti282a / ti282a</a:t>
            </a:r>
            <a:r>
              <a:rPr lang="en-US" sz="1200" i="1" dirty="0" smtClean="0">
                <a:latin typeface="Times New Roman" panose="02020603050405020304" pitchFamily="18" charset="0"/>
                <a:cs typeface="Times New Roman" panose="02020603050405020304" pitchFamily="18" charset="0"/>
              </a:rPr>
              <a:t>; fgf3</a:t>
            </a:r>
            <a:r>
              <a:rPr lang="en-US" sz="1200" i="1" baseline="30000" dirty="0" smtClean="0">
                <a:latin typeface="Times New Roman" panose="02020603050405020304" pitchFamily="18" charset="0"/>
                <a:cs typeface="Times New Roman" panose="02020603050405020304" pitchFamily="18" charset="0"/>
              </a:rPr>
              <a:t>t24149  </a:t>
            </a:r>
          </a:p>
          <a:p>
            <a:pPr algn="ctr">
              <a:lnSpc>
                <a:spcPts val="2200"/>
              </a:lnSpc>
            </a:pPr>
            <a:r>
              <a:rPr lang="en-US" sz="1200" i="1" dirty="0" smtClean="0">
                <a:latin typeface="Times New Roman" panose="02020603050405020304" pitchFamily="18" charset="0"/>
                <a:cs typeface="Times New Roman" panose="02020603050405020304" pitchFamily="18" charset="0"/>
              </a:rPr>
              <a:t>chd</a:t>
            </a:r>
            <a:r>
              <a:rPr lang="en-US" sz="1200" i="1" baseline="30000" dirty="0" smtClean="0">
                <a:latin typeface="Times New Roman" panose="02020603050405020304" pitchFamily="18" charset="0"/>
                <a:cs typeface="Times New Roman" panose="02020603050405020304" pitchFamily="18" charset="0"/>
              </a:rPr>
              <a:t>MO1-chd </a:t>
            </a:r>
            <a:r>
              <a:rPr lang="en-US" sz="1200" i="1" dirty="0" smtClean="0">
                <a:latin typeface="Times New Roman" panose="02020603050405020304" pitchFamily="18" charset="0"/>
                <a:cs typeface="Times New Roman" panose="02020603050405020304" pitchFamily="18" charset="0"/>
              </a:rPr>
              <a:t>; fsta</a:t>
            </a:r>
            <a:r>
              <a:rPr lang="en-US" sz="1200" i="1" baseline="30000" dirty="0" smtClean="0">
                <a:latin typeface="Times New Roman" panose="02020603050405020304" pitchFamily="18" charset="0"/>
                <a:cs typeface="Times New Roman" panose="02020603050405020304" pitchFamily="18" charset="0"/>
              </a:rPr>
              <a:t>MO6-fsta</a:t>
            </a:r>
          </a:p>
          <a:p>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9</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10</a:t>
            </a:fld>
            <a:endParaRPr lang="en-US"/>
          </a:p>
        </p:txBody>
      </p:sp>
    </p:spTree>
    <p:extLst>
      <p:ext uri="{BB962C8B-B14F-4D97-AF65-F5344CB8AC3E}">
        <p14:creationId xmlns:p14="http://schemas.microsoft.com/office/powerpoint/2010/main" val="564451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6856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78815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37442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19280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841EB-20DE-4D6A-94FA-3D1F06578E6A}" type="datetimeFigureOut">
              <a:rPr lang="en-US" smtClean="0"/>
              <a:t>6/15/2018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05985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D841EB-20DE-4D6A-94FA-3D1F06578E6A}" type="datetimeFigureOut">
              <a:rPr lang="en-US" smtClean="0"/>
              <a:t>6/15/2018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3572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841EB-20DE-4D6A-94FA-3D1F06578E6A}" type="datetimeFigureOut">
              <a:rPr lang="en-US" smtClean="0"/>
              <a:t>6/15/2018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49032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D841EB-20DE-4D6A-94FA-3D1F06578E6A}" type="datetimeFigureOut">
              <a:rPr lang="en-US" smtClean="0"/>
              <a:t>6/15/2018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5557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841EB-20DE-4D6A-94FA-3D1F06578E6A}" type="datetimeFigureOut">
              <a:rPr lang="en-US" smtClean="0"/>
              <a:t>6/15/2018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84521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6/15/2018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5395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6/15/2018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88876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841EB-20DE-4D6A-94FA-3D1F06578E6A}" type="datetimeFigureOut">
              <a:rPr lang="en-US" smtClean="0"/>
              <a:t>6/15/2018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CAF35-2BB7-4CE9-A403-6E55EB0C5661}" type="slidenum">
              <a:rPr lang="en-US" smtClean="0"/>
              <a:t>‹#›</a:t>
            </a:fld>
            <a:endParaRPr lang="en-US"/>
          </a:p>
        </p:txBody>
      </p:sp>
    </p:spTree>
    <p:extLst>
      <p:ext uri="{BB962C8B-B14F-4D97-AF65-F5344CB8AC3E}">
        <p14:creationId xmlns:p14="http://schemas.microsoft.com/office/powerpoint/2010/main" val="243726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narchinitiativ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hyperlink" Target="http://purl.obolibrary.org/obo/geno.ow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www.lucidchart.com/documents/edit/6e4a4628-485c-4817-9ead-6254b7d78ff8/0"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hyperlink" Target="https://www.ncbi.nlm.nih.gov/pmc/articles/PMC514344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github.com/monarch-initiative/dipper/blob/master/docs/Templates,%20Keys,%20Class%20Maps/Source_Model_Templates_20170205.jpg"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monarch-initiative/GENO-ontology"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github.com/monarch-initiative/ingest-artifacts/blob/master/sources/MGI/6-12-18%20MGI_genotype_example_AGR.jp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www.informatics.jax.org/accession/MGI:3784385"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hyperlink" Target="https://zfin.org/ZDB-GENO-070712-5"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github.com/monarch-initiative/ingest-artifacts/blob/master/sources/ZFIN/6-12-18%20ZFIN_genotype_example_AGR.jpg" TargetMode="Externa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bit.ly/2D9b0nt" TargetMode="External"/><Relationship Id="rId4" Type="http://schemas.openxmlformats.org/officeDocument/2006/relationships/hyperlink" Target="https://github.com/monarch-initiative/ingest-artifacts/blob/master/sources/Flybase/4-7-17%20Flybase.jp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monarch-initiative/GENO-ontology"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zfin.org/ZDB-GENO-070712-5"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onarch-initiative/GENO-ontolog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zfin.org/ZDB-ALT-160601-941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971800"/>
            <a:ext cx="6400800" cy="1752600"/>
          </a:xfrm>
        </p:spPr>
        <p:txBody>
          <a:bodyPr>
            <a:norm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Matthew Brush</a:t>
            </a:r>
          </a:p>
          <a:p>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The Monarch Initiative</a:t>
            </a:r>
          </a:p>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hlinkClick r:id="rId3"/>
              </a:rPr>
              <a:t>https://monarchinitiative.org</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hlinkClick r:id="rId3"/>
              </a:rPr>
              <a:t>/</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  </a:t>
            </a:r>
          </a:p>
        </p:txBody>
      </p:sp>
      <p:sp>
        <p:nvSpPr>
          <p:cNvPr id="5" name="TextBox 4"/>
          <p:cNvSpPr txBox="1"/>
          <p:nvPr/>
        </p:nvSpPr>
        <p:spPr>
          <a:xfrm>
            <a:off x="1752600" y="4648200"/>
            <a:ext cx="554292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Ontology PURL: </a:t>
            </a:r>
            <a:r>
              <a:rPr lang="en-US" dirty="0" smtClean="0">
                <a:latin typeface="Times New Roman" panose="02020603050405020304" pitchFamily="18" charset="0"/>
                <a:cs typeface="Times New Roman" panose="02020603050405020304" pitchFamily="18" charset="0"/>
                <a:hlinkClick r:id="rId4"/>
              </a:rPr>
              <a:t>http://purl.obolibrary.org/obo/geno.owl</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monarch initiative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mage result for monarch initiativ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5169932"/>
            <a:ext cx="1705052" cy="145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5169932"/>
            <a:ext cx="1953041" cy="1349768"/>
          </a:xfrm>
          <a:prstGeom prst="rect">
            <a:avLst/>
          </a:prstGeom>
        </p:spPr>
      </p:pic>
      <p:sp>
        <p:nvSpPr>
          <p:cNvPr id="12" name="Title 1"/>
          <p:cNvSpPr>
            <a:spLocks noGrp="1"/>
          </p:cNvSpPr>
          <p:nvPr>
            <p:ph type="ctrTitle"/>
          </p:nvPr>
        </p:nvSpPr>
        <p:spPr>
          <a:xfrm>
            <a:off x="609600" y="609600"/>
            <a:ext cx="7772400" cy="1470025"/>
          </a:xfrm>
        </p:spPr>
        <p:txBody>
          <a:bodyPr>
            <a:noAutofit/>
          </a:bodyPr>
          <a:lstStyle/>
          <a:p>
            <a:r>
              <a:rPr lang="en-US" sz="5400" dirty="0" smtClean="0">
                <a:solidFill>
                  <a:srgbClr val="002776"/>
                </a:solidFill>
                <a:latin typeface="Times New Roman" panose="02020603050405020304" pitchFamily="18" charset="0"/>
                <a:cs typeface="Times New Roman" panose="02020603050405020304" pitchFamily="18" charset="0"/>
              </a:rPr>
              <a:t>The Genotype Ontology</a:t>
            </a:r>
            <a:endParaRPr lang="en-US" sz="5400" dirty="0">
              <a:solidFill>
                <a:srgbClr val="002776"/>
              </a:solidFill>
              <a:latin typeface="Times New Roman" panose="02020603050405020304" pitchFamily="18" charset="0"/>
              <a:cs typeface="Times New Roman" panose="02020603050405020304" pitchFamily="18" charset="0"/>
            </a:endParaRPr>
          </a:p>
        </p:txBody>
      </p:sp>
      <p:sp>
        <p:nvSpPr>
          <p:cNvPr id="13" name="Subtitle 2"/>
          <p:cNvSpPr txBox="1">
            <a:spLocks/>
          </p:cNvSpPr>
          <p:nvPr/>
        </p:nvSpPr>
        <p:spPr>
          <a:xfrm>
            <a:off x="1411704" y="1776664"/>
            <a:ext cx="6400800" cy="1066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An OWL Model for the Integration and Analysis of G2P Data</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038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89818"/>
            <a:ext cx="8229600" cy="5691982"/>
          </a:xfrm>
        </p:spPr>
        <p:txBody>
          <a:bodyPr>
            <a:normAutofit fontScale="70000" lnSpcReduction="20000"/>
          </a:bodyPr>
          <a:lstStyle/>
          <a:p>
            <a:pPr marL="0" indent="0">
              <a:lnSpc>
                <a:spcPct val="120000"/>
              </a:lnSpc>
              <a:buNone/>
            </a:pPr>
            <a:r>
              <a:rPr lang="en-US" dirty="0">
                <a:latin typeface="Times New Roman" panose="02020603050405020304" pitchFamily="18" charset="0"/>
                <a:cs typeface="Times New Roman" panose="02020603050405020304" pitchFamily="18" charset="0"/>
              </a:rPr>
              <a:t>GENO provides a </a:t>
            </a:r>
            <a:r>
              <a:rPr lang="en-US" dirty="0" smtClean="0">
                <a:latin typeface="Times New Roman" panose="02020603050405020304" pitchFamily="18" charset="0"/>
                <a:cs typeface="Times New Roman" panose="02020603050405020304" pitchFamily="18" charset="0"/>
              </a:rPr>
              <a:t>complete </a:t>
            </a:r>
            <a:r>
              <a:rPr lang="en-US" dirty="0">
                <a:latin typeface="Times New Roman" panose="02020603050405020304" pitchFamily="18" charset="0"/>
                <a:cs typeface="Times New Roman" panose="02020603050405020304" pitchFamily="18" charset="0"/>
              </a:rPr>
              <a:t>and connected model of genetic </a:t>
            </a:r>
            <a:r>
              <a:rPr lang="en-US" dirty="0" smtClean="0">
                <a:latin typeface="Times New Roman" panose="02020603050405020304" pitchFamily="18" charset="0"/>
                <a:cs typeface="Times New Roman" panose="02020603050405020304" pitchFamily="18" charset="0"/>
              </a:rPr>
              <a:t>variation – providing explicit </a:t>
            </a:r>
            <a:r>
              <a:rPr lang="en-US" dirty="0">
                <a:latin typeface="Times New Roman" panose="02020603050405020304" pitchFamily="18" charset="0"/>
                <a:cs typeface="Times New Roman" panose="02020603050405020304" pitchFamily="18" charset="0"/>
              </a:rPr>
              <a:t>representation of </a:t>
            </a:r>
            <a:r>
              <a:rPr lang="en-US" dirty="0" smtClean="0">
                <a:latin typeface="Times New Roman" panose="02020603050405020304" pitchFamily="18" charset="0"/>
                <a:cs typeface="Times New Roman" panose="02020603050405020304" pitchFamily="18" charset="0"/>
              </a:rPr>
              <a:t>each ‘level’ </a:t>
            </a:r>
            <a:r>
              <a:rPr lang="en-US" dirty="0">
                <a:latin typeface="Times New Roman" panose="02020603050405020304" pitchFamily="18" charset="0"/>
                <a:cs typeface="Times New Roman" panose="02020603050405020304" pitchFamily="18" charset="0"/>
              </a:rPr>
              <a:t>of variation, </a:t>
            </a:r>
            <a:r>
              <a:rPr lang="en-US" dirty="0" smtClean="0">
                <a:latin typeface="Times New Roman" panose="02020603050405020304" pitchFamily="18" charset="0"/>
                <a:cs typeface="Times New Roman" panose="02020603050405020304" pitchFamily="18" charset="0"/>
              </a:rPr>
              <a:t>and defining the </a:t>
            </a:r>
            <a:r>
              <a:rPr lang="en-US" dirty="0" err="1" smtClean="0">
                <a:latin typeface="Times New Roman" panose="02020603050405020304" pitchFamily="18" charset="0"/>
                <a:cs typeface="Times New Roman" panose="02020603050405020304" pitchFamily="18" charset="0"/>
              </a:rPr>
              <a:t>mereological</a:t>
            </a:r>
            <a:r>
              <a:rPr lang="en-US" dirty="0" smtClean="0">
                <a:latin typeface="Times New Roman" panose="02020603050405020304" pitchFamily="18" charset="0"/>
                <a:cs typeface="Times New Roman" panose="02020603050405020304" pitchFamily="18" charset="0"/>
              </a:rPr>
              <a:t> relationships </a:t>
            </a:r>
            <a:r>
              <a:rPr lang="en-US" dirty="0">
                <a:latin typeface="Times New Roman" panose="02020603050405020304" pitchFamily="18" charset="0"/>
                <a:cs typeface="Times New Roman" panose="02020603050405020304" pitchFamily="18" charset="0"/>
              </a:rPr>
              <a:t>between </a:t>
            </a:r>
            <a:r>
              <a:rPr lang="en-US" dirty="0" smtClean="0">
                <a:latin typeface="Times New Roman" panose="02020603050405020304" pitchFamily="18" charset="0"/>
                <a:cs typeface="Times New Roman" panose="02020603050405020304" pitchFamily="18" charset="0"/>
              </a:rPr>
              <a:t>them. </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Intrinsic and extrinsic variants are both represented as sequence features (or collections of features) –  i.e. extents of biological sequence in a cell or organism that are variant in their sequence or expression.</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GENO model is built this way to support two key use </a:t>
            </a:r>
            <a:r>
              <a:rPr lang="en-US" dirty="0" smtClean="0">
                <a:latin typeface="Times New Roman" panose="02020603050405020304" pitchFamily="18" charset="0"/>
                <a:cs typeface="Times New Roman" panose="02020603050405020304" pitchFamily="18" charset="0"/>
              </a:rPr>
              <a:t>cases:</a:t>
            </a: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ntegration </a:t>
            </a:r>
            <a:r>
              <a:rPr lang="en-US" dirty="0">
                <a:latin typeface="Times New Roman" panose="02020603050405020304" pitchFamily="18" charset="0"/>
                <a:cs typeface="Times New Roman" panose="02020603050405020304" pitchFamily="18" charset="0"/>
              </a:rPr>
              <a:t>of G2P data across diverse systems and species – where phenotypes may be asserted at each of the levels of genetic variation described in the partonomy above. </a:t>
            </a:r>
            <a:endParaRPr lang="en-US" dirty="0" smtClean="0">
              <a:latin typeface="Times New Roman" panose="02020603050405020304" pitchFamily="18" charset="0"/>
              <a:cs typeface="Times New Roman" panose="02020603050405020304" pitchFamily="18" charset="0"/>
            </a:endParaRPr>
          </a:p>
          <a:p>
            <a:pPr marL="742950" indent="-392113">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Parallel ‘propagation’ of phenotypes </a:t>
            </a:r>
            <a:r>
              <a:rPr lang="en-US" dirty="0">
                <a:latin typeface="Times New Roman" panose="02020603050405020304" pitchFamily="18" charset="0"/>
                <a:cs typeface="Times New Roman" panose="02020603050405020304" pitchFamily="18" charset="0"/>
              </a:rPr>
              <a:t>up and/or down </a:t>
            </a:r>
            <a:r>
              <a:rPr lang="en-US" dirty="0" smtClean="0">
                <a:latin typeface="Times New Roman" panose="02020603050405020304" pitchFamily="18" charset="0"/>
                <a:cs typeface="Times New Roman" panose="02020603050405020304" pitchFamily="18" charset="0"/>
              </a:rPr>
              <a:t>partonomies of intrinsic or extrinsic genotypes</a:t>
            </a:r>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Summary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9749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256" y="0"/>
            <a:ext cx="8727744" cy="1143000"/>
          </a:xfrm>
        </p:spPr>
        <p:txBody>
          <a:bodyPr>
            <a:noAutofit/>
          </a:bodyPr>
          <a:lstStyle/>
          <a:p>
            <a:pPr algn="l"/>
            <a:r>
              <a:rPr lang="en-US" sz="3000" dirty="0" smtClean="0">
                <a:solidFill>
                  <a:srgbClr val="002776"/>
                </a:solidFill>
                <a:latin typeface="Times New Roman" panose="02020603050405020304" pitchFamily="18" charset="0"/>
                <a:cs typeface="Times New Roman" panose="02020603050405020304" pitchFamily="18" charset="0"/>
              </a:rPr>
              <a:t>Use Case 1: Integration of Genotype Representations</a:t>
            </a:r>
            <a:endParaRPr lang="en-US" sz="3000" dirty="0">
              <a:solidFill>
                <a:srgbClr val="002776"/>
              </a:solidFill>
              <a:latin typeface="Times New Roman" panose="02020603050405020304" pitchFamily="18" charset="0"/>
              <a:cs typeface="Times New Roman" panose="02020603050405020304" pitchFamily="18" charset="0"/>
            </a:endParaRPr>
          </a:p>
        </p:txBody>
      </p:sp>
      <p:pic>
        <p:nvPicPr>
          <p:cNvPr id="9220"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992" y="2057400"/>
            <a:ext cx="1421208" cy="456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65320" y="1991380"/>
            <a:ext cx="2819400" cy="523220"/>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fgf8a</a:t>
            </a:r>
            <a:r>
              <a:rPr lang="en-US" sz="1400" i="1" baseline="30000" dirty="0" smtClean="0">
                <a:latin typeface="Times New Roman" panose="02020603050405020304" pitchFamily="18" charset="0"/>
                <a:cs typeface="Times New Roman" panose="02020603050405020304" pitchFamily="18" charset="0"/>
              </a:rPr>
              <a:t>ti282a/ti282a</a:t>
            </a:r>
            <a:r>
              <a:rPr lang="en-US" sz="1400" i="1" dirty="0" smtClean="0">
                <a:latin typeface="Times New Roman" panose="02020603050405020304" pitchFamily="18" charset="0"/>
                <a:cs typeface="Times New Roman" panose="02020603050405020304" pitchFamily="18" charset="0"/>
              </a:rPr>
              <a:t>;shha</a:t>
            </a:r>
            <a:r>
              <a:rPr lang="en-US" sz="1400" i="1" baseline="30000" dirty="0" smtClean="0">
                <a:latin typeface="Times New Roman" panose="02020603050405020304" pitchFamily="18" charset="0"/>
                <a:cs typeface="Times New Roman" panose="02020603050405020304" pitchFamily="18" charset="0"/>
              </a:rPr>
              <a:t>tbx392/+</a:t>
            </a:r>
            <a:r>
              <a:rPr lang="en-US" sz="1400" i="1" dirty="0" smtClean="0">
                <a:latin typeface="Times New Roman" panose="02020603050405020304" pitchFamily="18" charset="0"/>
                <a:cs typeface="Times New Roman" panose="02020603050405020304" pitchFamily="18" charset="0"/>
              </a:rPr>
              <a:t>[TL];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sp>
        <p:nvSpPr>
          <p:cNvPr id="8" name="Rectangle 7"/>
          <p:cNvSpPr/>
          <p:nvPr/>
        </p:nvSpPr>
        <p:spPr>
          <a:xfrm>
            <a:off x="4652257" y="2766350"/>
            <a:ext cx="3270426" cy="307777"/>
          </a:xfrm>
          <a:prstGeom prst="rect">
            <a:avLst/>
          </a:prstGeom>
        </p:spPr>
        <p:txBody>
          <a:bodyPr wrap="square">
            <a:spAutoFit/>
          </a:bodyPr>
          <a:lstStyle/>
          <a:p>
            <a:r>
              <a:rPr lang="en-US" sz="1400" i="1" dirty="0" smtClean="0">
                <a:latin typeface="Times New Roman" panose="02020603050405020304" pitchFamily="18" charset="0"/>
                <a:cs typeface="Times New Roman" panose="02020603050405020304" pitchFamily="18" charset="0"/>
              </a:rPr>
              <a:t>Mysm1&lt;tm1a&gt;/Mysm1&lt;tm1a&gt;[C57BL/6]</a:t>
            </a:r>
            <a:endParaRPr lang="en-US" sz="1400" i="1" dirty="0">
              <a:latin typeface="Times New Roman" panose="02020603050405020304" pitchFamily="18" charset="0"/>
              <a:cs typeface="Times New Roman" panose="02020603050405020304" pitchFamily="18" charset="0"/>
            </a:endParaRPr>
          </a:p>
        </p:txBody>
      </p:sp>
      <p:sp>
        <p:nvSpPr>
          <p:cNvPr id="9" name="Rectangle 8"/>
          <p:cNvSpPr/>
          <p:nvPr/>
        </p:nvSpPr>
        <p:spPr>
          <a:xfrm>
            <a:off x="4742725" y="4994272"/>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sp>
        <p:nvSpPr>
          <p:cNvPr id="10" name="Rectangle 9"/>
          <p:cNvSpPr/>
          <p:nvPr/>
        </p:nvSpPr>
        <p:spPr>
          <a:xfrm>
            <a:off x="4724400" y="5598876"/>
            <a:ext cx="2209800" cy="523220"/>
          </a:xfrm>
          <a:prstGeom prst="rect">
            <a:avLst/>
          </a:prstGeom>
        </p:spPr>
        <p:txBody>
          <a:bodyPr wrap="square">
            <a:spAutoFit/>
          </a:bodyPr>
          <a:lstStyle/>
          <a:p>
            <a:r>
              <a:rPr lang="en-US" sz="1400" i="1" dirty="0">
                <a:latin typeface="Times New Roman" panose="02020603050405020304" pitchFamily="18" charset="0"/>
                <a:cs typeface="Times New Roman" panose="02020603050405020304" pitchFamily="18" charset="0"/>
              </a:rPr>
              <a:t>ATP1A3(NM_152296.3)</a:t>
            </a:r>
          </a:p>
          <a:p>
            <a:r>
              <a:rPr lang="en-US" sz="1400" i="1" dirty="0">
                <a:latin typeface="Times New Roman" panose="02020603050405020304" pitchFamily="18" charset="0"/>
                <a:cs typeface="Times New Roman" panose="02020603050405020304" pitchFamily="18" charset="0"/>
              </a:rPr>
              <a:t>[c.946G&gt;A, p.Gly316Ser]</a:t>
            </a:r>
          </a:p>
        </p:txBody>
      </p:sp>
      <p:pic>
        <p:nvPicPr>
          <p:cNvPr id="28" name="Picture 27"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9068" t="4116" r="87373" b="86084"/>
          <a:stretch/>
        </p:blipFill>
        <p:spPr>
          <a:xfrm>
            <a:off x="6705600" y="5485047"/>
            <a:ext cx="788197" cy="867910"/>
          </a:xfrm>
          <a:prstGeom prst="rect">
            <a:avLst/>
          </a:prstGeom>
        </p:spPr>
      </p:pic>
      <p:pic>
        <p:nvPicPr>
          <p:cNvPr id="29" name="Picture 28" descr="phenotype_propagation_alt_MH.png"/>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76000"/>
                    </a14:imgEffect>
                  </a14:imgLayer>
                </a14:imgProps>
              </a:ext>
              <a:ext uri="{28A0092B-C50C-407E-A947-70E740481C1C}">
                <a14:useLocalDpi xmlns:a14="http://schemas.microsoft.com/office/drawing/2010/main" val="0"/>
              </a:ext>
            </a:extLst>
          </a:blip>
          <a:srcRect l="25395" t="5451" r="69578" b="85772"/>
          <a:stretch/>
        </p:blipFill>
        <p:spPr>
          <a:xfrm>
            <a:off x="5943600" y="4715208"/>
            <a:ext cx="995530" cy="694992"/>
          </a:xfrm>
          <a:prstGeom prst="rect">
            <a:avLst/>
          </a:prstGeom>
        </p:spPr>
      </p:pic>
      <p:pic>
        <p:nvPicPr>
          <p:cNvPr id="30" name="Picture 29" descr="phenotype_propagation_alt_MH.png"/>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82000"/>
                    </a14:imgEffect>
                  </a14:imgLayer>
                </a14:imgProps>
              </a:ext>
              <a:ext uri="{28A0092B-C50C-407E-A947-70E740481C1C}">
                <a14:useLocalDpi xmlns:a14="http://schemas.microsoft.com/office/drawing/2010/main" val="0"/>
              </a:ext>
            </a:extLst>
          </a:blip>
          <a:srcRect l="36967" t="6639" r="59144" b="86721"/>
          <a:stretch/>
        </p:blipFill>
        <p:spPr>
          <a:xfrm>
            <a:off x="5931567" y="3713779"/>
            <a:ext cx="739614" cy="504931"/>
          </a:xfrm>
          <a:prstGeom prst="rect">
            <a:avLst/>
          </a:prstGeom>
        </p:spPr>
      </p:pic>
      <p:pic>
        <p:nvPicPr>
          <p:cNvPr id="31" name="Picture 30" descr="phenotype_propagation_alt_MH.png"/>
          <p:cNvPicPr>
            <a:picLocks noChangeAspect="1"/>
          </p:cNvPicPr>
          <p:nvPr/>
        </p:nvPicPr>
        <p:blipFill rotWithShape="1">
          <a:blip r:embed="rId9" cstate="print">
            <a:extLst>
              <a:ext uri="{28A0092B-C50C-407E-A947-70E740481C1C}">
                <a14:useLocalDpi xmlns:a14="http://schemas.microsoft.com/office/drawing/2010/main" val="0"/>
              </a:ext>
            </a:extLst>
          </a:blip>
          <a:srcRect l="47590" t="6404" r="47762" b="85772"/>
          <a:stretch/>
        </p:blipFill>
        <p:spPr>
          <a:xfrm>
            <a:off x="7391400" y="1890402"/>
            <a:ext cx="728360" cy="490319"/>
          </a:xfrm>
          <a:prstGeom prst="rect">
            <a:avLst/>
          </a:prstGeom>
        </p:spPr>
      </p:pic>
      <p:pic>
        <p:nvPicPr>
          <p:cNvPr id="13314" name="Picture 2" descr="http://www.clipartqueen.com/image-files/cute-mouse-silhouett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22683" y="2697563"/>
            <a:ext cx="567604" cy="58856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740056" y="3808612"/>
            <a:ext cx="1159292" cy="307777"/>
          </a:xfrm>
          <a:prstGeom prst="rect">
            <a:avLst/>
          </a:prstGeom>
          <a:noFill/>
        </p:spPr>
        <p:txBody>
          <a:bodyPr wrap="none" rtlCol="0">
            <a:spAutoFit/>
          </a:bodyPr>
          <a:lstStyle/>
          <a:p>
            <a:r>
              <a:rPr lang="en-US" sz="1400" i="1" dirty="0" smtClean="0">
                <a:latin typeface="Times New Roman" panose="02020603050405020304" pitchFamily="18" charset="0"/>
                <a:cs typeface="Times New Roman" panose="02020603050405020304" pitchFamily="18" charset="0"/>
              </a:rPr>
              <a:t>tin(ABD/346)</a:t>
            </a:r>
            <a:endParaRPr lang="en-US" sz="1400" i="1"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385008" y="937597"/>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000" dirty="0" smtClean="0">
                <a:latin typeface="Times New Roman" panose="02020603050405020304" pitchFamily="18" charset="0"/>
                <a:cs typeface="Times New Roman" panose="02020603050405020304" pitchFamily="18" charset="0"/>
              </a:rPr>
              <a:t>Core genotype partonomy describes levels of variation at which phenotype annotations are made in different species/systems</a:t>
            </a:r>
          </a:p>
        </p:txBody>
      </p:sp>
      <p:pic>
        <p:nvPicPr>
          <p:cNvPr id="9218" name="Picture 2" descr="C:\Users\brushm\AppData\Roaming\PixelMetrics\CaptureWiz\Temp\70.png"/>
          <p:cNvPicPr>
            <a:picLocks noChangeAspect="1" noChangeArrowheads="1"/>
          </p:cNvPicPr>
          <p:nvPr/>
        </p:nvPicPr>
        <p:blipFill rotWithShape="1">
          <a:blip r:embed="rId11">
            <a:extLst>
              <a:ext uri="{28A0092B-C50C-407E-A947-70E740481C1C}">
                <a14:useLocalDpi xmlns:a14="http://schemas.microsoft.com/office/drawing/2010/main" val="0"/>
              </a:ext>
            </a:extLst>
          </a:blip>
          <a:srcRect l="60421" b="1374"/>
          <a:stretch/>
        </p:blipFill>
        <p:spPr bwMode="auto">
          <a:xfrm>
            <a:off x="3090783" y="1962020"/>
            <a:ext cx="1612995" cy="46673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453650" y="2218546"/>
            <a:ext cx="510076" cy="307777"/>
          </a:xfrm>
          <a:prstGeom prst="rect">
            <a:avLst/>
          </a:prstGeom>
          <a:noFill/>
        </p:spPr>
        <p:txBody>
          <a:bodyPr wrap="none" rtlCol="0">
            <a:spAutoFit/>
          </a:bodyPr>
          <a:lstStyle/>
          <a:p>
            <a:r>
              <a:rPr lang="en-US" sz="1400" dirty="0" smtClean="0"/>
              <a:t>ZFIN</a:t>
            </a:r>
            <a:endParaRPr lang="en-US" sz="1400" dirty="0"/>
          </a:p>
        </p:txBody>
      </p:sp>
      <p:sp>
        <p:nvSpPr>
          <p:cNvPr id="19" name="TextBox 18"/>
          <p:cNvSpPr txBox="1"/>
          <p:nvPr/>
        </p:nvSpPr>
        <p:spPr>
          <a:xfrm>
            <a:off x="8028389" y="3210580"/>
            <a:ext cx="582211" cy="523220"/>
          </a:xfrm>
          <a:prstGeom prst="rect">
            <a:avLst/>
          </a:prstGeom>
          <a:noFill/>
        </p:spPr>
        <p:txBody>
          <a:bodyPr wrap="none" rtlCol="0">
            <a:spAutoFit/>
          </a:bodyPr>
          <a:lstStyle/>
          <a:p>
            <a:r>
              <a:rPr lang="en-US" sz="1400" dirty="0" smtClean="0"/>
              <a:t>MGI, </a:t>
            </a:r>
          </a:p>
          <a:p>
            <a:r>
              <a:rPr lang="en-US" sz="1400" dirty="0" smtClean="0"/>
              <a:t>IMPC</a:t>
            </a:r>
            <a:endParaRPr lang="en-US" sz="1400" dirty="0"/>
          </a:p>
        </p:txBody>
      </p:sp>
      <p:sp>
        <p:nvSpPr>
          <p:cNvPr id="20" name="TextBox 19"/>
          <p:cNvSpPr txBox="1"/>
          <p:nvPr/>
        </p:nvSpPr>
        <p:spPr>
          <a:xfrm>
            <a:off x="5926925" y="4107551"/>
            <a:ext cx="731290" cy="307777"/>
          </a:xfrm>
          <a:prstGeom prst="rect">
            <a:avLst/>
          </a:prstGeom>
          <a:noFill/>
        </p:spPr>
        <p:txBody>
          <a:bodyPr wrap="none" rtlCol="0">
            <a:spAutoFit/>
          </a:bodyPr>
          <a:lstStyle/>
          <a:p>
            <a:r>
              <a:rPr lang="en-US" sz="1400" dirty="0" err="1" smtClean="0"/>
              <a:t>Flybase</a:t>
            </a:r>
            <a:endParaRPr lang="en-US" sz="1400" dirty="0"/>
          </a:p>
        </p:txBody>
      </p:sp>
      <p:sp>
        <p:nvSpPr>
          <p:cNvPr id="21" name="TextBox 20"/>
          <p:cNvSpPr txBox="1"/>
          <p:nvPr/>
        </p:nvSpPr>
        <p:spPr>
          <a:xfrm>
            <a:off x="5937739" y="5181600"/>
            <a:ext cx="978601" cy="307777"/>
          </a:xfrm>
          <a:prstGeom prst="rect">
            <a:avLst/>
          </a:prstGeom>
          <a:noFill/>
        </p:spPr>
        <p:txBody>
          <a:bodyPr wrap="none" rtlCol="0">
            <a:spAutoFit/>
          </a:bodyPr>
          <a:lstStyle/>
          <a:p>
            <a:r>
              <a:rPr lang="en-US" sz="1400" dirty="0" err="1" smtClean="0"/>
              <a:t>Wormbase</a:t>
            </a:r>
            <a:endParaRPr lang="en-US" sz="1400" dirty="0"/>
          </a:p>
        </p:txBody>
      </p:sp>
      <p:sp>
        <p:nvSpPr>
          <p:cNvPr id="22" name="TextBox 21"/>
          <p:cNvSpPr txBox="1"/>
          <p:nvPr/>
        </p:nvSpPr>
        <p:spPr>
          <a:xfrm>
            <a:off x="6667506" y="6221977"/>
            <a:ext cx="700448" cy="307777"/>
          </a:xfrm>
          <a:prstGeom prst="rect">
            <a:avLst/>
          </a:prstGeom>
          <a:noFill/>
        </p:spPr>
        <p:txBody>
          <a:bodyPr wrap="none" rtlCol="0">
            <a:spAutoFit/>
          </a:bodyPr>
          <a:lstStyle/>
          <a:p>
            <a:r>
              <a:rPr lang="en-US" sz="1400" dirty="0" err="1" smtClean="0"/>
              <a:t>ClinVar</a:t>
            </a:r>
            <a:endParaRPr lang="en-US" sz="1400" dirty="0"/>
          </a:p>
        </p:txBody>
      </p:sp>
    </p:spTree>
    <p:extLst>
      <p:ext uri="{BB962C8B-B14F-4D97-AF65-F5344CB8AC3E}">
        <p14:creationId xmlns:p14="http://schemas.microsoft.com/office/powerpoint/2010/main" val="27712215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385008" y="937597"/>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Developing a GENO Data Model to support formal schema for data representation</a:t>
            </a:r>
          </a:p>
        </p:txBody>
      </p:sp>
      <p:sp>
        <p:nvSpPr>
          <p:cNvPr id="23" name="Title 1"/>
          <p:cNvSpPr txBox="1">
            <a:spLocks/>
          </p:cNvSpPr>
          <p:nvPr/>
        </p:nvSpPr>
        <p:spPr>
          <a:xfrm>
            <a:off x="416256" y="0"/>
            <a:ext cx="872774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000" smtClean="0">
                <a:solidFill>
                  <a:srgbClr val="002776"/>
                </a:solidFill>
                <a:latin typeface="Times New Roman" panose="02020603050405020304" pitchFamily="18" charset="0"/>
                <a:cs typeface="Times New Roman" panose="02020603050405020304" pitchFamily="18" charset="0"/>
              </a:rPr>
              <a:t>Use Case 1: Integration of Genotype Representations</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1447800" y="2819400"/>
            <a:ext cx="6477000" cy="923330"/>
          </a:xfrm>
          <a:prstGeom prst="rect">
            <a:avLst/>
          </a:prstGeom>
          <a:noFill/>
        </p:spPr>
        <p:txBody>
          <a:bodyPr wrap="square" rtlCol="0">
            <a:spAutoFit/>
          </a:bodyPr>
          <a:lstStyle/>
          <a:p>
            <a:r>
              <a:rPr lang="en-US" dirty="0" smtClean="0"/>
              <a:t>To Do – add diagram and </a:t>
            </a:r>
            <a:r>
              <a:rPr lang="en-US" dirty="0" smtClean="0">
                <a:hlinkClick r:id="rId3"/>
              </a:rPr>
              <a:t>link</a:t>
            </a:r>
            <a:r>
              <a:rPr lang="en-US" dirty="0" smtClean="0"/>
              <a:t> to  the developing GENO information model and example schemas/profiles.</a:t>
            </a:r>
          </a:p>
          <a:p>
            <a:endParaRPr lang="en-US" dirty="0"/>
          </a:p>
        </p:txBody>
      </p:sp>
    </p:spTree>
    <p:extLst>
      <p:ext uri="{BB962C8B-B14F-4D97-AF65-F5344CB8AC3E}">
        <p14:creationId xmlns:p14="http://schemas.microsoft.com/office/powerpoint/2010/main" val="15354372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a:spLocks noGrp="1"/>
          </p:cNvSpPr>
          <p:nvPr>
            <p:ph type="title"/>
          </p:nvPr>
        </p:nvSpPr>
        <p:spPr>
          <a:xfrm>
            <a:off x="304800" y="152400"/>
            <a:ext cx="84582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Use Case 2: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1371600"/>
            <a:ext cx="8382000" cy="56740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2400"/>
              </a:spcBef>
            </a:pPr>
            <a:r>
              <a:rPr lang="en-US" sz="2400" dirty="0">
                <a:latin typeface="Times New Roman" panose="02020603050405020304" pitchFamily="18" charset="0"/>
                <a:cs typeface="Times New Roman" panose="02020603050405020304" pitchFamily="18" charset="0"/>
              </a:rPr>
              <a:t>'Phenotype propagation' refers to the process of inferring associations between phenotypes and variant entities at other levels in a genotype that were not directly </a:t>
            </a:r>
            <a:r>
              <a:rPr lang="en-US" sz="2400" dirty="0" smtClean="0">
                <a:latin typeface="Times New Roman" panose="02020603050405020304" pitchFamily="18" charset="0"/>
                <a:cs typeface="Times New Roman" panose="02020603050405020304" pitchFamily="18" charset="0"/>
              </a:rPr>
              <a:t>annotated.</a:t>
            </a:r>
            <a:endParaRPr lang="en-US" sz="2400" dirty="0">
              <a:latin typeface="Times New Roman" panose="02020603050405020304" pitchFamily="18" charset="0"/>
              <a:cs typeface="Times New Roman" panose="02020603050405020304" pitchFamily="18" charset="0"/>
            </a:endParaRPr>
          </a:p>
          <a:p>
            <a:pPr>
              <a:spcBef>
                <a:spcPts val="2400"/>
              </a:spcBef>
            </a:pPr>
            <a:r>
              <a:rPr lang="en-US" sz="2400" dirty="0" smtClean="0">
                <a:latin typeface="Times New Roman" panose="02020603050405020304" pitchFamily="18" charset="0"/>
                <a:cs typeface="Times New Roman" panose="02020603050405020304" pitchFamily="18" charset="0"/>
              </a:rPr>
              <a:t>GENO partonomy provides a scaffold for phenotype propagation, which can be implemented in various ways (e.g. property chains defined within the ontology, or algorithmic operations defined externally)</a:t>
            </a:r>
          </a:p>
          <a:p>
            <a:pPr>
              <a:spcBef>
                <a:spcPts val="2400"/>
              </a:spcBef>
            </a:pPr>
            <a:r>
              <a:rPr lang="en-US" sz="2400" dirty="0" smtClean="0">
                <a:latin typeface="Times New Roman" panose="02020603050405020304" pitchFamily="18" charset="0"/>
                <a:cs typeface="Times New Roman" panose="02020603050405020304" pitchFamily="18" charset="0"/>
              </a:rPr>
              <a:t>This propagation generates G2P associations at different levels of granularity, enabling integrated analysis across datasets </a:t>
            </a:r>
            <a:r>
              <a:rPr lang="en-US" sz="2400" dirty="0">
                <a:latin typeface="Times New Roman" panose="02020603050405020304" pitchFamily="18" charset="0"/>
                <a:cs typeface="Times New Roman" panose="02020603050405020304" pitchFamily="18" charset="0"/>
              </a:rPr>
              <a:t>where phenotype annotations are </a:t>
            </a:r>
            <a:r>
              <a:rPr lang="en-US" sz="2400" dirty="0" smtClean="0">
                <a:latin typeface="Times New Roman" panose="02020603050405020304" pitchFamily="18" charset="0"/>
                <a:cs typeface="Times New Roman" panose="02020603050405020304" pitchFamily="18" charset="0"/>
              </a:rPr>
              <a:t>differentially asserted.</a:t>
            </a:r>
          </a:p>
        </p:txBody>
      </p:sp>
    </p:spTree>
    <p:extLst>
      <p:ext uri="{BB962C8B-B14F-4D97-AF65-F5344CB8AC3E}">
        <p14:creationId xmlns:p14="http://schemas.microsoft.com/office/powerpoint/2010/main" val="25546538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20"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3086987"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5388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4048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090179"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Arc 24"/>
          <p:cNvSpPr/>
          <p:nvPr/>
        </p:nvSpPr>
        <p:spPr>
          <a:xfrm rot="11866787">
            <a:off x="3312631"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696200" y="1871881"/>
            <a:ext cx="728360" cy="490319"/>
          </a:xfrm>
          <a:prstGeom prst="rect">
            <a:avLst/>
          </a:prstGeom>
        </p:spPr>
      </p:pic>
      <p:sp>
        <p:nvSpPr>
          <p:cNvPr id="36" name="Rectangle 35"/>
          <p:cNvSpPr/>
          <p:nvPr/>
        </p:nvSpPr>
        <p:spPr>
          <a:xfrm>
            <a:off x="4763207" y="197545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4754885" y="310568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748469" y="41910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4717989" y="51816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4724400" y="6138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359392" y="35256"/>
            <a:ext cx="8458200"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7914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Property chains can be used to generate inferred phenotype associations to small parts of a genotype</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3900633"/>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602185"/>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22386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p:cNvSpPr/>
          <p:nvPr/>
        </p:nvSpPr>
        <p:spPr>
          <a:xfrm rot="12175091">
            <a:off x="3163187" y="3226841"/>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6912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499442"/>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9541" y="2009538"/>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318779" y="44033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3" cstate="print">
            <a:extLst>
              <a:ext uri="{28A0092B-C50C-407E-A947-70E740481C1C}">
                <a14:useLocalDpi xmlns:a14="http://schemas.microsoft.com/office/drawing/2010/main" val="0"/>
              </a:ext>
            </a:extLst>
          </a:blip>
          <a:srcRect l="47590" t="6404" r="47762" b="85772"/>
          <a:stretch/>
        </p:blipFill>
        <p:spPr>
          <a:xfrm>
            <a:off x="7696200" y="2130049"/>
            <a:ext cx="728360" cy="490319"/>
          </a:xfrm>
          <a:prstGeom prst="rect">
            <a:avLst/>
          </a:prstGeom>
        </p:spPr>
      </p:pic>
      <p:sp>
        <p:nvSpPr>
          <p:cNvPr id="37" name="Rectangle 36"/>
          <p:cNvSpPr/>
          <p:nvPr/>
        </p:nvSpPr>
        <p:spPr>
          <a:xfrm>
            <a:off x="4876800" y="3194577"/>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830168" y="4388118"/>
            <a:ext cx="2819400" cy="338554"/>
          </a:xfrm>
          <a:prstGeom prst="rect">
            <a:avLst/>
          </a:prstGeom>
        </p:spPr>
        <p:txBody>
          <a:bodyPr wrap="square">
            <a:spAutoFit/>
          </a:bodyPr>
          <a:lstStyle/>
          <a:p>
            <a:pPr algn="ctr"/>
            <a:r>
              <a:rPr lang="en-US" sz="1600" i="1" dirty="0">
                <a:latin typeface="Times New Roman" panose="02020603050405020304" pitchFamily="18" charset="0"/>
                <a:cs typeface="Times New Roman" panose="02020603050405020304" pitchFamily="18" charset="0"/>
              </a:rPr>
              <a:t>cdkn1ca</a:t>
            </a:r>
            <a:r>
              <a:rPr lang="en-US" sz="1600" i="1" baseline="30000" dirty="0">
                <a:latin typeface="Times New Roman" panose="02020603050405020304" pitchFamily="18" charset="0"/>
                <a:cs typeface="Times New Roman" panose="02020603050405020304" pitchFamily="18" charset="0"/>
              </a:rPr>
              <a:t>MO3-cdkn1ca</a:t>
            </a:r>
          </a:p>
        </p:txBody>
      </p:sp>
      <p:sp>
        <p:nvSpPr>
          <p:cNvPr id="41" name="Rectangle 40"/>
          <p:cNvSpPr/>
          <p:nvPr/>
        </p:nvSpPr>
        <p:spPr>
          <a:xfrm>
            <a:off x="5743845" y="5439768"/>
            <a:ext cx="920811"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291152" y="35256"/>
            <a:ext cx="8624248"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Extrinsic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265917"/>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138752" y="887927"/>
            <a:ext cx="882723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Because of their parallel design, the same rules can be used to generate inferred phenotype associations down extrinsic partonomies </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4158801"/>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860353"/>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3" name="Rectangle 22"/>
          <p:cNvSpPr/>
          <p:nvPr/>
        </p:nvSpPr>
        <p:spPr>
          <a:xfrm>
            <a:off x="4863152" y="2245056"/>
            <a:ext cx="2819400" cy="307777"/>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[AB]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pic>
        <p:nvPicPr>
          <p:cNvPr id="3076" name="Picture 4" descr="C:\Users\brushm\AppData\Roaming\PixelMetrics\CaptureWiz\Temp\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9056" y="2184776"/>
            <a:ext cx="1395658" cy="368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1895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brushm\AppData\Roaming\PixelMetrics\CaptureWiz\Tem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94624"/>
            <a:ext cx="3018195" cy="4496338"/>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2709179" y="26041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170362" y="1429235"/>
            <a:ext cx="1923627"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04173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5152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3" name="Arc 22"/>
          <p:cNvSpPr/>
          <p:nvPr/>
        </p:nvSpPr>
        <p:spPr>
          <a:xfrm rot="12175091">
            <a:off x="2744998" y="35185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Arc 23"/>
          <p:cNvSpPr/>
          <p:nvPr/>
        </p:nvSpPr>
        <p:spPr>
          <a:xfrm rot="12175091">
            <a:off x="2785379" y="4327132"/>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040337" y="4966546"/>
            <a:ext cx="1099023" cy="1222115"/>
          </a:xfrm>
          <a:prstGeom prst="arc">
            <a:avLst>
              <a:gd name="adj1" fmla="val 16200000"/>
              <a:gd name="adj2" fmla="val 19790317"/>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848600" y="1828800"/>
            <a:ext cx="728360" cy="490319"/>
          </a:xfrm>
          <a:prstGeom prst="rect">
            <a:avLst/>
          </a:prstGeom>
        </p:spPr>
      </p:pic>
      <p:sp>
        <p:nvSpPr>
          <p:cNvPr id="37" name="Rectangle 36"/>
          <p:cNvSpPr/>
          <p:nvPr/>
        </p:nvSpPr>
        <p:spPr>
          <a:xfrm>
            <a:off x="4663440" y="1947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4648200" y="27432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72200" y="4614446"/>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6172200" y="5334000"/>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tbx392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6172200" y="5943600"/>
            <a:ext cx="2819400" cy="502702"/>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err="1" smtClean="0">
                <a:solidFill>
                  <a:schemeClr val="bg1">
                    <a:lumMod val="85000"/>
                  </a:schemeClr>
                </a:solidFill>
                <a:latin typeface="Times New Roman" panose="02020603050405020304" pitchFamily="18" charset="0"/>
                <a:cs typeface="Times New Roman" panose="02020603050405020304" pitchFamily="18" charset="0"/>
              </a:rPr>
              <a:t>shha</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a:p>
            <a:pPr algn="ct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357780" y="2035045"/>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152400" y="33464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13" name="TextBox 12"/>
          <p:cNvSpPr txBox="1"/>
          <p:nvPr/>
        </p:nvSpPr>
        <p:spPr>
          <a:xfrm>
            <a:off x="538124" y="30480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8" name="Rectangle 27"/>
          <p:cNvSpPr/>
          <p:nvPr/>
        </p:nvSpPr>
        <p:spPr>
          <a:xfrm>
            <a:off x="5855845" y="3776246"/>
            <a:ext cx="3135755"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ti282a/ti282a</a:t>
            </a:r>
            <a:r>
              <a:rPr lang="en-US" sz="1600" i="1" dirty="0">
                <a:solidFill>
                  <a:schemeClr val="bg1">
                    <a:lumMod val="85000"/>
                  </a:schemeClr>
                </a:solidFill>
                <a:latin typeface="Times New Roman" panose="02020603050405020304" pitchFamily="18" charset="0"/>
                <a:cs typeface="Times New Roman" panose="02020603050405020304" pitchFamily="18" charset="0"/>
              </a:rPr>
              <a:t> </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362200" y="3104495"/>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2" name="Rectangle 1"/>
          <p:cNvSpPr/>
          <p:nvPr/>
        </p:nvSpPr>
        <p:spPr>
          <a:xfrm>
            <a:off x="294336" y="5105058"/>
            <a:ext cx="2174544" cy="1477328"/>
          </a:xfrm>
          <a:prstGeom prst="rect">
            <a:avLst/>
          </a:prstGeom>
        </p:spPr>
        <p:txBody>
          <a:bodyPr wrap="square">
            <a:spAutoFit/>
          </a:bodyPr>
          <a:lstStyle/>
          <a:p>
            <a:pPr marL="168275" indent="-168275"/>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a:latin typeface="Times New Roman" panose="02020603050405020304" pitchFamily="18" charset="0"/>
                <a:cs typeface="Times New Roman" panose="02020603050405020304" pitchFamily="18" charset="0"/>
              </a:rPr>
              <a:t>Multi-gene </a:t>
            </a:r>
            <a:r>
              <a:rPr lang="en-US" sz="1400" u="sng" dirty="0" smtClean="0">
                <a:latin typeface="Times New Roman" panose="02020603050405020304" pitchFamily="18" charset="0"/>
                <a:cs typeface="Times New Roman" panose="02020603050405020304" pitchFamily="18" charset="0"/>
              </a:rPr>
              <a:t> genotypes</a:t>
            </a:r>
            <a:r>
              <a:rPr lang="en-US" sz="1400" dirty="0" smtClean="0">
                <a:latin typeface="Times New Roman" panose="02020603050405020304" pitchFamily="18" charset="0"/>
                <a:cs typeface="Times New Roman" panose="02020603050405020304" pitchFamily="18" charset="0"/>
              </a:rPr>
              <a:t>:: Here it may not </a:t>
            </a:r>
            <a:r>
              <a:rPr lang="en-US" sz="1400" dirty="0">
                <a:latin typeface="Times New Roman" panose="02020603050405020304" pitchFamily="18" charset="0"/>
                <a:cs typeface="Times New Roman" panose="02020603050405020304" pitchFamily="18" charset="0"/>
              </a:rPr>
              <a:t>apparent which single </a:t>
            </a:r>
            <a:r>
              <a:rPr lang="en-US" sz="1400" dirty="0" smtClean="0">
                <a:latin typeface="Times New Roman" panose="02020603050405020304" pitchFamily="18" charset="0"/>
                <a:cs typeface="Times New Roman" panose="02020603050405020304" pitchFamily="18" charset="0"/>
              </a:rPr>
              <a:t>gene is responsible for a  </a:t>
            </a:r>
            <a:r>
              <a:rPr lang="en-US" sz="1400" dirty="0">
                <a:latin typeface="Times New Roman" panose="02020603050405020304" pitchFamily="18" charset="0"/>
                <a:cs typeface="Times New Roman" panose="02020603050405020304" pitchFamily="18" charset="0"/>
              </a:rPr>
              <a:t>given phenotype associated with the genotype</a:t>
            </a:r>
          </a:p>
        </p:txBody>
      </p:sp>
      <p:sp>
        <p:nvSpPr>
          <p:cNvPr id="27"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9868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2" name="Rectangle 1"/>
          <p:cNvSpPr/>
          <p:nvPr/>
        </p:nvSpPr>
        <p:spPr>
          <a:xfrm>
            <a:off x="326201" y="5089818"/>
            <a:ext cx="2201684" cy="1477328"/>
          </a:xfrm>
          <a:prstGeom prst="rect">
            <a:avLst/>
          </a:prstGeom>
        </p:spPr>
        <p:txBody>
          <a:bodyPr wrap="square">
            <a:spAutoFit/>
          </a:bodyPr>
          <a:lstStyle/>
          <a:p>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smtClean="0">
                <a:latin typeface="Times New Roman" panose="02020603050405020304" pitchFamily="18" charset="0"/>
                <a:cs typeface="Times New Roman" panose="02020603050405020304" pitchFamily="18" charset="0"/>
              </a:rPr>
              <a:t>Alts hitting &gt;1 gene: </a:t>
            </a:r>
          </a:p>
          <a:p>
            <a:pPr marL="168275" indent="-168275"/>
            <a:r>
              <a:rPr lang="en-US" sz="1400" dirty="0" smtClean="0">
                <a:latin typeface="Times New Roman" panose="02020603050405020304" pitchFamily="18" charset="0"/>
                <a:cs typeface="Times New Roman" panose="02020603050405020304" pitchFamily="18" charset="0"/>
              </a:rPr>
              <a:t>    The sequence alteration here affects multiple genes,  such that it is not clear which is responsible for the phenotype</a:t>
            </a:r>
            <a:endParaRPr lang="en-US" sz="1400" dirty="0">
              <a:latin typeface="Times New Roman" panose="02020603050405020304" pitchFamily="18" charset="0"/>
              <a:cs typeface="Times New Roman" panose="02020603050405020304" pitchFamily="18" charset="0"/>
            </a:endParaRPr>
          </a:p>
        </p:txBody>
      </p:sp>
      <p:pic>
        <p:nvPicPr>
          <p:cNvPr id="25"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665"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29" name="Arc 28"/>
          <p:cNvSpPr/>
          <p:nvPr/>
        </p:nvSpPr>
        <p:spPr>
          <a:xfrm rot="12175091">
            <a:off x="2996932"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30" name="Straight Arrow Connector 29"/>
          <p:cNvCxnSpPr/>
          <p:nvPr/>
        </p:nvCxnSpPr>
        <p:spPr>
          <a:xfrm>
            <a:off x="229712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274230"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3" name="Arc 32"/>
          <p:cNvSpPr/>
          <p:nvPr/>
        </p:nvSpPr>
        <p:spPr>
          <a:xfrm rot="12175091">
            <a:off x="3000124"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1866787">
            <a:off x="3222576" y="4963872"/>
            <a:ext cx="1099023" cy="1222115"/>
          </a:xfrm>
          <a:prstGeom prst="arc">
            <a:avLst>
              <a:gd name="adj1" fmla="val 16200000"/>
              <a:gd name="adj2" fmla="val 20414296"/>
            </a:avLst>
          </a:prstGeom>
          <a:ln w="28575">
            <a:solidFill>
              <a:schemeClr val="bg1">
                <a:lumMod val="6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5" name="Picture 34"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8061060" y="1855984"/>
            <a:ext cx="728360" cy="490319"/>
          </a:xfrm>
          <a:prstGeom prst="rect">
            <a:avLst/>
          </a:prstGeom>
        </p:spPr>
      </p:pic>
      <p:sp>
        <p:nvSpPr>
          <p:cNvPr id="36" name="Rectangle 35"/>
          <p:cNvSpPr/>
          <p:nvPr/>
        </p:nvSpPr>
        <p:spPr>
          <a:xfrm>
            <a:off x="4839407" y="1975454"/>
            <a:ext cx="3313993"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(Chr2:mib1,foxc1a)nn2002/+ [TL]</a:t>
            </a:r>
            <a:endParaRPr lang="en-US" sz="1600" i="1"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5105400" y="3105686"/>
            <a:ext cx="2819400"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3" name="Rectangle 42"/>
          <p:cNvSpPr/>
          <p:nvPr/>
        </p:nvSpPr>
        <p:spPr>
          <a:xfrm>
            <a:off x="5105400" y="41910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7" name="Rectangle 46"/>
          <p:cNvSpPr/>
          <p:nvPr/>
        </p:nvSpPr>
        <p:spPr>
          <a:xfrm>
            <a:off x="5105400" y="51816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8" name="Rectangle 47"/>
          <p:cNvSpPr/>
          <p:nvPr/>
        </p:nvSpPr>
        <p:spPr>
          <a:xfrm>
            <a:off x="4923412" y="5880477"/>
            <a:ext cx="3687188" cy="748923"/>
          </a:xfrm>
          <a:prstGeom prst="rect">
            <a:avLst/>
          </a:prstGeom>
        </p:spPr>
        <p:txBody>
          <a:bodyPr wrap="square">
            <a:spAutoFit/>
          </a:bodyPr>
          <a:lstStyle/>
          <a:p>
            <a:pPr algn="ctr"/>
            <a:r>
              <a:rPr lang="en-US" sz="1600" i="1" dirty="0">
                <a:solidFill>
                  <a:schemeClr val="bg1">
                    <a:lumMod val="65000"/>
                  </a:schemeClr>
                </a:solidFill>
                <a:latin typeface="Times New Roman" panose="02020603050405020304" pitchFamily="18" charset="0"/>
                <a:cs typeface="Times New Roman" panose="02020603050405020304" pitchFamily="18" charset="0"/>
              </a:rPr>
              <a:t>cables1, cldn1, dvl3a, foxc1a, gata6, mib1, rab18b, selt1a, yme1l1b, znfl2a</a:t>
            </a:r>
          </a:p>
          <a:p>
            <a:pPr algn="ctr"/>
            <a:endParaRPr lang="en-US" sz="1600" i="1" baseline="30000" dirty="0">
              <a:solidFill>
                <a:schemeClr val="bg1">
                  <a:lumMod val="65000"/>
                </a:schemeClr>
              </a:solidFill>
              <a:latin typeface="Times New Roman" panose="02020603050405020304" pitchFamily="18" charset="0"/>
              <a:cs typeface="Times New Roman" panose="02020603050405020304" pitchFamily="18" charset="0"/>
            </a:endParaRPr>
          </a:p>
        </p:txBody>
      </p:sp>
      <p:sp>
        <p:nvSpPr>
          <p:cNvPr id="49" name="Rectangle 48"/>
          <p:cNvSpPr/>
          <p:nvPr/>
        </p:nvSpPr>
        <p:spPr>
          <a:xfrm>
            <a:off x="544930"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50" name="TextBox 49"/>
          <p:cNvSpPr txBox="1"/>
          <p:nvPr/>
        </p:nvSpPr>
        <p:spPr>
          <a:xfrm>
            <a:off x="228600" y="34226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51" name="TextBox 50"/>
          <p:cNvSpPr txBox="1"/>
          <p:nvPr/>
        </p:nvSpPr>
        <p:spPr>
          <a:xfrm>
            <a:off x="614324" y="31242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4011554" y="6197144"/>
            <a:ext cx="418206" cy="13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761948" y="5403572"/>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54" name="Arc 53"/>
          <p:cNvSpPr/>
          <p:nvPr/>
        </p:nvSpPr>
        <p:spPr>
          <a:xfrm rot="10625090">
            <a:off x="2498160" y="1727615"/>
            <a:ext cx="1671154"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6"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3" name="Rounded Rectangle 2"/>
          <p:cNvSpPr/>
          <p:nvPr/>
        </p:nvSpPr>
        <p:spPr>
          <a:xfrm>
            <a:off x="3873137" y="6084886"/>
            <a:ext cx="662046" cy="38317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893407" y="6109063"/>
            <a:ext cx="615553" cy="307777"/>
          </a:xfrm>
          <a:prstGeom prst="rect">
            <a:avLst/>
          </a:prstGeom>
          <a:noFill/>
        </p:spPr>
        <p:txBody>
          <a:bodyPr wrap="none" rtlCol="0">
            <a:spAutoFit/>
          </a:bodyPr>
          <a:lstStyle/>
          <a:p>
            <a:r>
              <a:rPr lang="en-US" sz="1400" b="1" dirty="0" smtClean="0">
                <a:solidFill>
                  <a:schemeClr val="bg1">
                    <a:lumMod val="65000"/>
                  </a:schemeClr>
                </a:solidFill>
              </a:rPr>
              <a:t>genes</a:t>
            </a:r>
            <a:endParaRPr lang="en-US" sz="1400" b="1" dirty="0">
              <a:solidFill>
                <a:schemeClr val="bg1">
                  <a:lumMod val="65000"/>
                </a:schemeClr>
              </a:solidFill>
            </a:endParaRPr>
          </a:p>
        </p:txBody>
      </p:sp>
    </p:spTree>
    <p:extLst>
      <p:ext uri="{BB962C8B-B14F-4D97-AF65-F5344CB8AC3E}">
        <p14:creationId xmlns:p14="http://schemas.microsoft.com/office/powerpoint/2010/main" val="4679375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More nuanced and precise algorithms needed to ensure maximal, accurate propagations can be assigned</a:t>
            </a:r>
            <a:endParaRPr lang="en-US" dirty="0" smtClean="0">
              <a:latin typeface="Times New Roman" panose="02020603050405020304" pitchFamily="18" charset="0"/>
              <a:cs typeface="Times New Roman" panose="02020603050405020304" pitchFamily="18" charset="0"/>
            </a:endParaRPr>
          </a:p>
        </p:txBody>
      </p:sp>
      <p:sp>
        <p:nvSpPr>
          <p:cNvPr id="26" name="Content Placeholder 2"/>
          <p:cNvSpPr txBox="1">
            <a:spLocks/>
          </p:cNvSpPr>
          <p:nvPr/>
        </p:nvSpPr>
        <p:spPr>
          <a:xfrm>
            <a:off x="385008" y="1812594"/>
            <a:ext cx="8382000" cy="47406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400" dirty="0" smtClean="0">
                <a:latin typeface="Times New Roman" panose="02020603050405020304" pitchFamily="18" charset="0"/>
                <a:cs typeface="Times New Roman" panose="02020603050405020304" pitchFamily="18" charset="0"/>
              </a:rPr>
              <a:t>MGI algorithm (</a:t>
            </a:r>
            <a:r>
              <a:rPr lang="en-US" sz="2400" dirty="0" smtClean="0">
                <a:latin typeface="Times New Roman" panose="02020603050405020304" pitchFamily="18" charset="0"/>
                <a:cs typeface="Times New Roman" panose="02020603050405020304" pitchFamily="18" charset="0"/>
                <a:hlinkClick r:id="rId3"/>
              </a:rPr>
              <a:t>Bello et al 2016</a:t>
            </a:r>
            <a:r>
              <a:rPr lang="en-US" sz="2400" dirty="0" smtClean="0">
                <a:latin typeface="Times New Roman" panose="02020603050405020304" pitchFamily="18" charset="0"/>
                <a:cs typeface="Times New Roman" panose="02020603050405020304" pitchFamily="18" charset="0"/>
              </a:rPr>
              <a:t>)</a:t>
            </a:r>
          </a:p>
          <a:p>
            <a:pPr lvl="1">
              <a:spcBef>
                <a:spcPts val="600"/>
              </a:spcBef>
            </a:pPr>
            <a:r>
              <a:rPr lang="en-US" sz="2000" dirty="0" smtClean="0">
                <a:latin typeface="Times New Roman" panose="02020603050405020304" pitchFamily="18" charset="0"/>
                <a:cs typeface="Times New Roman" panose="02020603050405020304" pitchFamily="18" charset="0"/>
              </a:rPr>
              <a:t>more </a:t>
            </a:r>
            <a:r>
              <a:rPr lang="en-US" sz="2000" dirty="0">
                <a:latin typeface="Times New Roman" panose="02020603050405020304" pitchFamily="18" charset="0"/>
                <a:cs typeface="Times New Roman" panose="02020603050405020304" pitchFamily="18" charset="0"/>
              </a:rPr>
              <a:t>sophisticated gene annotation derivation </a:t>
            </a:r>
            <a:r>
              <a:rPr lang="en-US" sz="2000" dirty="0" smtClean="0">
                <a:latin typeface="Times New Roman" panose="02020603050405020304" pitchFamily="18" charset="0"/>
                <a:cs typeface="Times New Roman" panose="02020603050405020304" pitchFamily="18" charset="0"/>
              </a:rPr>
              <a:t>algorithm  </a:t>
            </a:r>
          </a:p>
          <a:p>
            <a:pPr lvl="1">
              <a:spcBef>
                <a:spcPts val="600"/>
              </a:spcBef>
            </a:pPr>
            <a:r>
              <a:rPr lang="en-US" sz="2000" dirty="0" smtClean="0">
                <a:latin typeface="Times New Roman" panose="02020603050405020304" pitchFamily="18" charset="0"/>
                <a:cs typeface="Times New Roman" panose="02020603050405020304" pitchFamily="18" charset="0"/>
              </a:rPr>
              <a:t>MGI added new allele metadata to support this approach </a:t>
            </a:r>
          </a:p>
          <a:p>
            <a:pPr lvl="1">
              <a:spcBef>
                <a:spcPts val="600"/>
              </a:spcBef>
            </a:pPr>
            <a:r>
              <a:rPr lang="en-US" sz="2000" dirty="0">
                <a:latin typeface="Times New Roman" panose="02020603050405020304" pitchFamily="18" charset="0"/>
                <a:cs typeface="Times New Roman" panose="02020603050405020304" pitchFamily="18" charset="0"/>
              </a:rPr>
              <a:t>MGI rules align well with Monarch needs for ‘phenotype propagation’</a:t>
            </a:r>
          </a:p>
          <a:p>
            <a:pPr>
              <a:spcBef>
                <a:spcPts val="1200"/>
              </a:spcBef>
            </a:pPr>
            <a:r>
              <a:rPr lang="en-US" sz="2400" dirty="0" smtClean="0">
                <a:latin typeface="Times New Roman" panose="02020603050405020304" pitchFamily="18" charset="0"/>
                <a:cs typeface="Times New Roman" panose="02020603050405020304" pitchFamily="18" charset="0"/>
              </a:rPr>
              <a:t>Extensions for Monarch use case:</a:t>
            </a:r>
          </a:p>
          <a:p>
            <a:pPr lvl="1">
              <a:spcBef>
                <a:spcPts val="600"/>
              </a:spcBef>
            </a:pPr>
            <a:r>
              <a:rPr lang="en-US" sz="2000" dirty="0" smtClean="0">
                <a:latin typeface="Times New Roman" panose="02020603050405020304" pitchFamily="18" charset="0"/>
                <a:cs typeface="Times New Roman" panose="02020603050405020304" pitchFamily="18" charset="0"/>
              </a:rPr>
              <a:t>propagate phenotypes  to other genotype components</a:t>
            </a:r>
          </a:p>
          <a:p>
            <a:pPr lvl="1">
              <a:spcBef>
                <a:spcPts val="600"/>
              </a:spcBef>
            </a:pPr>
            <a:r>
              <a:rPr lang="en-US" sz="2000" dirty="0" smtClean="0">
                <a:latin typeface="Times New Roman" panose="02020603050405020304" pitchFamily="18" charset="0"/>
                <a:cs typeface="Times New Roman" panose="02020603050405020304" pitchFamily="18" charset="0"/>
              </a:rPr>
              <a:t>consider </a:t>
            </a:r>
            <a:r>
              <a:rPr lang="en-US" sz="2000" dirty="0">
                <a:latin typeface="Times New Roman" panose="02020603050405020304" pitchFamily="18" charset="0"/>
                <a:cs typeface="Times New Roman" panose="02020603050405020304" pitchFamily="18" charset="0"/>
              </a:rPr>
              <a:t>additional factors/heuristics </a:t>
            </a:r>
            <a:r>
              <a:rPr lang="en-US" sz="2000" dirty="0" smtClean="0">
                <a:latin typeface="Times New Roman" panose="02020603050405020304" pitchFamily="18" charset="0"/>
                <a:cs typeface="Times New Roman" panose="02020603050405020304" pitchFamily="18" charset="0"/>
              </a:rPr>
              <a:t> (e.g</a:t>
            </a:r>
            <a:r>
              <a:rPr lang="en-US" sz="2000" dirty="0">
                <a:latin typeface="Times New Roman" panose="02020603050405020304" pitchFamily="18" charset="0"/>
                <a:cs typeface="Times New Roman" panose="02020603050405020304" pitchFamily="18" charset="0"/>
              </a:rPr>
              <a:t>. leverage what we know about phenotypes associated with single gene </a:t>
            </a:r>
            <a:r>
              <a:rPr lang="en-US" sz="2000" dirty="0" smtClean="0">
                <a:latin typeface="Times New Roman" panose="02020603050405020304" pitchFamily="18" charset="0"/>
                <a:cs typeface="Times New Roman" panose="02020603050405020304" pitchFamily="18" charset="0"/>
              </a:rPr>
              <a:t>genotypes - in same or different organisms?) </a:t>
            </a:r>
          </a:p>
          <a:p>
            <a:pPr lvl="1">
              <a:spcBef>
                <a:spcPts val="600"/>
              </a:spcBef>
            </a:pPr>
            <a:r>
              <a:rPr lang="en-US" sz="2000" dirty="0" smtClean="0">
                <a:latin typeface="Times New Roman" panose="02020603050405020304" pitchFamily="18" charset="0"/>
                <a:cs typeface="Times New Roman" panose="02020603050405020304" pitchFamily="18" charset="0"/>
              </a:rPr>
              <a:t>use probabilistic approaches (weighted inferences rather than binary)</a:t>
            </a:r>
          </a:p>
          <a:p>
            <a:pPr>
              <a:spcBef>
                <a:spcPts val="1200"/>
              </a:spcBef>
            </a:pPr>
            <a:r>
              <a:rPr lang="en-US" sz="2400" dirty="0" smtClean="0">
                <a:latin typeface="Times New Roman" panose="02020603050405020304" pitchFamily="18" charset="0"/>
                <a:cs typeface="Times New Roman" panose="02020603050405020304" pitchFamily="18" charset="0"/>
              </a:rPr>
              <a:t>Implementation approaches:</a:t>
            </a:r>
          </a:p>
          <a:p>
            <a:pPr lvl="1">
              <a:spcBef>
                <a:spcPts val="600"/>
              </a:spcBef>
            </a:pPr>
            <a:r>
              <a:rPr lang="en-US" sz="2000" dirty="0">
                <a:latin typeface="Times New Roman" panose="02020603050405020304" pitchFamily="18" charset="0"/>
                <a:cs typeface="Times New Roman" panose="02020603050405020304" pitchFamily="18" charset="0"/>
              </a:rPr>
              <a:t>programmatic </a:t>
            </a:r>
            <a:r>
              <a:rPr lang="en-US" sz="2000" dirty="0" smtClean="0">
                <a:latin typeface="Times New Roman" panose="02020603050405020304" pitchFamily="18" charset="0"/>
                <a:cs typeface="Times New Roman" panose="02020603050405020304" pitchFamily="18" charset="0"/>
              </a:rPr>
              <a:t>, cypher, OWL reasoning (property chains, SWRL rules)</a:t>
            </a:r>
            <a:endParaRPr lang="en-US" dirty="0">
              <a:latin typeface="Times New Roman" panose="02020603050405020304" pitchFamily="18" charset="0"/>
              <a:cs typeface="Times New Roman" panose="02020603050405020304" pitchFamily="18" charset="0"/>
            </a:endParaRPr>
          </a:p>
        </p:txBody>
      </p:sp>
      <p:sp>
        <p:nvSpPr>
          <p:cNvPr id="28"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Evolving Phenotype Propagation Approaches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78749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b="931"/>
          <a:stretch/>
        </p:blipFill>
        <p:spPr>
          <a:xfrm>
            <a:off x="746359" y="831398"/>
            <a:ext cx="6560247" cy="5991877"/>
          </a:xfrm>
          <a:prstGeom prst="rect">
            <a:avLst/>
          </a:prstGeom>
        </p:spPr>
      </p:pic>
      <p:sp>
        <p:nvSpPr>
          <p:cNvPr id="7" name="Rounded Rectangle 6"/>
          <p:cNvSpPr/>
          <p:nvPr/>
        </p:nvSpPr>
        <p:spPr>
          <a:xfrm>
            <a:off x="2696422" y="762000"/>
            <a:ext cx="2228850" cy="1188720"/>
          </a:xfrm>
          <a:prstGeom prst="roundRect">
            <a:avLst/>
          </a:prstGeom>
          <a:solidFill>
            <a:srgbClr val="00277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908964" y="970279"/>
            <a:ext cx="1470660" cy="1117601"/>
          </a:xfrm>
          <a:prstGeom prst="round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961122" y="1140023"/>
            <a:ext cx="910224" cy="769912"/>
          </a:xfrm>
          <a:prstGeom prst="roundRect">
            <a:avLst/>
          </a:prstGeom>
          <a:solidFill>
            <a:srgbClr val="996633">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 name="Rounded Rectangle 9"/>
          <p:cNvSpPr/>
          <p:nvPr/>
        </p:nvSpPr>
        <p:spPr>
          <a:xfrm>
            <a:off x="4681259" y="2110741"/>
            <a:ext cx="1853796" cy="1196339"/>
          </a:xfrm>
          <a:prstGeom prst="round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42604" y="1958340"/>
            <a:ext cx="2685338" cy="1546859"/>
          </a:xfrm>
          <a:prstGeom prst="roundRect">
            <a:avLst/>
          </a:prstGeom>
          <a:solidFill>
            <a:srgbClr val="FFCC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86722" y="5054319"/>
            <a:ext cx="2479040" cy="1759993"/>
          </a:xfrm>
          <a:prstGeom prst="roundRect">
            <a:avLst/>
          </a:prstGeom>
          <a:solidFill>
            <a:srgbClr val="9A25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p:cNvSpPr/>
          <p:nvPr/>
        </p:nvSpPr>
        <p:spPr>
          <a:xfrm>
            <a:off x="3608282" y="2161394"/>
            <a:ext cx="944879" cy="1336186"/>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41764" y="3507477"/>
            <a:ext cx="5066049" cy="150953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903627" y="3901440"/>
            <a:ext cx="2720073" cy="1508760"/>
          </a:xfrm>
          <a:prstGeom prst="rect">
            <a:avLst/>
          </a:pr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98964" y="630039"/>
            <a:ext cx="1542410" cy="512961"/>
          </a:xfrm>
          <a:prstGeom prst="rect">
            <a:avLst/>
          </a:prstGeom>
          <a:noFill/>
        </p:spPr>
        <p:txBody>
          <a:bodyPr wrap="none" rtlCol="0">
            <a:spAutoFit/>
          </a:bodyPr>
          <a:lstStyle/>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Association</a:t>
            </a:r>
          </a:p>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Model</a:t>
            </a:r>
            <a:endParaRPr lang="en-US" sz="1600" dirty="0">
              <a:solidFill>
                <a:srgbClr val="001D58"/>
              </a:solidFill>
              <a:latin typeface="Courier New" panose="02070309020205020404" pitchFamily="49" charset="0"/>
              <a:cs typeface="Courier New" panose="02070309020205020404" pitchFamily="49" charset="0"/>
            </a:endParaRPr>
          </a:p>
        </p:txBody>
      </p:sp>
      <p:sp>
        <p:nvSpPr>
          <p:cNvPr id="14" name="TextBox 13"/>
          <p:cNvSpPr txBox="1"/>
          <p:nvPr/>
        </p:nvSpPr>
        <p:spPr>
          <a:xfrm>
            <a:off x="6912004" y="1098458"/>
            <a:ext cx="1542410" cy="338554"/>
          </a:xfrm>
          <a:prstGeom prst="rect">
            <a:avLst/>
          </a:prstGeom>
          <a:noFill/>
        </p:spPr>
        <p:txBody>
          <a:bodyPr wrap="none" rtlCol="0">
            <a:spAutoFit/>
          </a:bodyPr>
          <a:lstStyle/>
          <a:p>
            <a:r>
              <a:rPr lang="en-US" sz="1600" dirty="0" smtClean="0">
                <a:solidFill>
                  <a:srgbClr val="4F2270"/>
                </a:solidFill>
                <a:latin typeface="Courier New" panose="02070309020205020404" pitchFamily="49" charset="0"/>
                <a:cs typeface="Courier New" panose="02070309020205020404" pitchFamily="49" charset="0"/>
              </a:rPr>
              <a:t>Environment</a:t>
            </a:r>
            <a:endParaRPr lang="en-US" sz="1600" dirty="0">
              <a:solidFill>
                <a:srgbClr val="4F2270"/>
              </a:solidFill>
              <a:latin typeface="Courier New" panose="02070309020205020404" pitchFamily="49" charset="0"/>
              <a:cs typeface="Courier New" panose="02070309020205020404" pitchFamily="49" charset="0"/>
            </a:endParaRPr>
          </a:p>
        </p:txBody>
      </p:sp>
      <p:sp>
        <p:nvSpPr>
          <p:cNvPr id="19" name="TextBox 18"/>
          <p:cNvSpPr txBox="1"/>
          <p:nvPr/>
        </p:nvSpPr>
        <p:spPr>
          <a:xfrm>
            <a:off x="4730698" y="656302"/>
            <a:ext cx="2529860" cy="288541"/>
          </a:xfrm>
          <a:prstGeom prst="rect">
            <a:avLst/>
          </a:prstGeom>
          <a:noFill/>
        </p:spPr>
        <p:txBody>
          <a:bodyPr wrap="none" rtlCol="0">
            <a:spAutoFit/>
          </a:bodyPr>
          <a:lstStyle/>
          <a:p>
            <a:pPr algn="ctr">
              <a:lnSpc>
                <a:spcPts val="1400"/>
              </a:lnSpc>
            </a:pPr>
            <a:r>
              <a:rPr lang="en-US" sz="1600" dirty="0" smtClean="0">
                <a:solidFill>
                  <a:srgbClr val="684522"/>
                </a:solidFill>
                <a:latin typeface="Courier New" panose="02070309020205020404" pitchFamily="49" charset="0"/>
                <a:cs typeface="Courier New" panose="02070309020205020404" pitchFamily="49" charset="0"/>
              </a:rPr>
              <a:t>Developmental Stage</a:t>
            </a:r>
            <a:endParaRPr lang="en-US" sz="1600" dirty="0">
              <a:solidFill>
                <a:srgbClr val="684522"/>
              </a:solidFill>
              <a:latin typeface="Courier New" panose="02070309020205020404" pitchFamily="49" charset="0"/>
              <a:cs typeface="Courier New" panose="02070309020205020404" pitchFamily="49" charset="0"/>
            </a:endParaRPr>
          </a:p>
        </p:txBody>
      </p:sp>
      <p:sp>
        <p:nvSpPr>
          <p:cNvPr id="20" name="TextBox 19"/>
          <p:cNvSpPr txBox="1"/>
          <p:nvPr/>
        </p:nvSpPr>
        <p:spPr>
          <a:xfrm>
            <a:off x="228600" y="2087880"/>
            <a:ext cx="1172116" cy="338554"/>
          </a:xfrm>
          <a:prstGeom prst="rect">
            <a:avLst/>
          </a:prstGeom>
          <a:noFill/>
        </p:spPr>
        <p:txBody>
          <a:bodyPr wrap="none" rtlCol="0">
            <a:spAutoFit/>
          </a:bodyPr>
          <a:lstStyle/>
          <a:p>
            <a:r>
              <a:rPr lang="en-US" sz="1600" dirty="0" smtClean="0">
                <a:solidFill>
                  <a:srgbClr val="B55607"/>
                </a:solidFill>
                <a:latin typeface="Courier New" panose="02070309020205020404" pitchFamily="49" charset="0"/>
                <a:cs typeface="Courier New" panose="02070309020205020404" pitchFamily="49" charset="0"/>
              </a:rPr>
              <a:t>Evidence</a:t>
            </a:r>
            <a:endParaRPr lang="en-US" sz="1600" dirty="0">
              <a:solidFill>
                <a:srgbClr val="B55607"/>
              </a:solidFill>
              <a:latin typeface="Courier New" panose="02070309020205020404" pitchFamily="49" charset="0"/>
              <a:cs typeface="Courier New" panose="02070309020205020404" pitchFamily="49" charset="0"/>
            </a:endParaRPr>
          </a:p>
        </p:txBody>
      </p:sp>
      <p:sp>
        <p:nvSpPr>
          <p:cNvPr id="22" name="TextBox 21"/>
          <p:cNvSpPr txBox="1"/>
          <p:nvPr/>
        </p:nvSpPr>
        <p:spPr>
          <a:xfrm>
            <a:off x="5641816" y="2191831"/>
            <a:ext cx="1295546" cy="512961"/>
          </a:xfrm>
          <a:prstGeom prst="rect">
            <a:avLst/>
          </a:prstGeom>
          <a:noFill/>
        </p:spPr>
        <p:txBody>
          <a:bodyPr wrap="none" rtlCol="0">
            <a:spAutoFit/>
          </a:bodyPr>
          <a:lstStyle/>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Extrinsic</a:t>
            </a:r>
          </a:p>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Genotype</a:t>
            </a:r>
            <a:endParaRPr lang="en-US" sz="16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23" name="TextBox 22"/>
          <p:cNvSpPr txBox="1"/>
          <p:nvPr/>
        </p:nvSpPr>
        <p:spPr>
          <a:xfrm>
            <a:off x="1410943" y="3917029"/>
            <a:ext cx="1295546" cy="512961"/>
          </a:xfrm>
          <a:prstGeom prst="rect">
            <a:avLst/>
          </a:prstGeom>
          <a:noFill/>
        </p:spPr>
        <p:txBody>
          <a:bodyPr wrap="none" rtlCol="0">
            <a:spAutoFit/>
          </a:bodyPr>
          <a:lstStyle/>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Intrinsic</a:t>
            </a:r>
          </a:p>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Genotype</a:t>
            </a:r>
          </a:p>
        </p:txBody>
      </p:sp>
      <p:sp>
        <p:nvSpPr>
          <p:cNvPr id="24" name="TextBox 23"/>
          <p:cNvSpPr txBox="1"/>
          <p:nvPr/>
        </p:nvSpPr>
        <p:spPr>
          <a:xfrm>
            <a:off x="5200304" y="4107180"/>
            <a:ext cx="1418978" cy="233397"/>
          </a:xfrm>
          <a:prstGeom prst="rect">
            <a:avLst/>
          </a:prstGeom>
          <a:noFill/>
        </p:spPr>
        <p:txBody>
          <a:bodyPr wrap="none" rtlCol="0">
            <a:spAutoFit/>
          </a:bodyPr>
          <a:lstStyle/>
          <a:p>
            <a:pPr algn="ctr">
              <a:lnSpc>
                <a:spcPts val="1100"/>
              </a:lnSpc>
            </a:pPr>
            <a:r>
              <a:rPr lang="en-US" sz="1600" dirty="0" smtClean="0">
                <a:solidFill>
                  <a:srgbClr val="538022"/>
                </a:solidFill>
                <a:latin typeface="Courier New" panose="02070309020205020404" pitchFamily="49" charset="0"/>
                <a:cs typeface="Courier New" panose="02070309020205020404" pitchFamily="49" charset="0"/>
              </a:rPr>
              <a:t>Transgenes</a:t>
            </a:r>
            <a:endParaRPr lang="en-US" sz="1600" dirty="0">
              <a:solidFill>
                <a:srgbClr val="538022"/>
              </a:solidFill>
              <a:latin typeface="Courier New" panose="02070309020205020404" pitchFamily="49" charset="0"/>
              <a:cs typeface="Courier New" panose="02070309020205020404" pitchFamily="49" charset="0"/>
            </a:endParaRPr>
          </a:p>
        </p:txBody>
      </p:sp>
      <p:sp>
        <p:nvSpPr>
          <p:cNvPr id="25" name="TextBox 24"/>
          <p:cNvSpPr txBox="1"/>
          <p:nvPr/>
        </p:nvSpPr>
        <p:spPr>
          <a:xfrm>
            <a:off x="1028194" y="5124979"/>
            <a:ext cx="801822" cy="259686"/>
          </a:xfrm>
          <a:prstGeom prst="rect">
            <a:avLst/>
          </a:prstGeom>
          <a:noFill/>
        </p:spPr>
        <p:txBody>
          <a:bodyPr wrap="none" rtlCol="0">
            <a:spAutoFit/>
          </a:bodyPr>
          <a:lstStyle/>
          <a:p>
            <a:pPr algn="ctr">
              <a:lnSpc>
                <a:spcPts val="1100"/>
              </a:lnSpc>
            </a:pPr>
            <a:r>
              <a:rPr lang="en-US" sz="1600" dirty="0" smtClean="0">
                <a:solidFill>
                  <a:srgbClr val="761C00"/>
                </a:solidFill>
                <a:latin typeface="Courier New" panose="02070309020205020404" pitchFamily="49" charset="0"/>
                <a:cs typeface="Courier New" panose="02070309020205020404" pitchFamily="49" charset="0"/>
              </a:rPr>
              <a:t>Genes</a:t>
            </a:r>
            <a:endParaRPr lang="en-US" sz="1600" dirty="0">
              <a:solidFill>
                <a:srgbClr val="761C00"/>
              </a:solidFill>
              <a:latin typeface="Courier New" panose="02070309020205020404" pitchFamily="49" charset="0"/>
              <a:cs typeface="Courier New" panose="02070309020205020404" pitchFamily="49" charset="0"/>
            </a:endParaRPr>
          </a:p>
        </p:txBody>
      </p:sp>
      <p:sp>
        <p:nvSpPr>
          <p:cNvPr id="26" name="Title 1"/>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2776"/>
                </a:solidFill>
                <a:cs typeface="Times New Roman" panose="02020603050405020304" pitchFamily="18" charset="0"/>
              </a:rPr>
              <a:t>GENO Design Patterns</a:t>
            </a:r>
            <a:endParaRPr lang="en-US" sz="3600" dirty="0">
              <a:solidFill>
                <a:srgbClr val="002776"/>
              </a:solidFill>
              <a:cs typeface="Times New Roman" panose="02020603050405020304" pitchFamily="18" charset="0"/>
            </a:endParaRPr>
          </a:p>
        </p:txBody>
      </p:sp>
      <p:sp>
        <p:nvSpPr>
          <p:cNvPr id="27" name="TextBox 26"/>
          <p:cNvSpPr txBox="1"/>
          <p:nvPr/>
        </p:nvSpPr>
        <p:spPr>
          <a:xfrm>
            <a:off x="2586644" y="6328963"/>
            <a:ext cx="1172116" cy="512961"/>
          </a:xfrm>
          <a:prstGeom prst="rect">
            <a:avLst/>
          </a:prstGeom>
          <a:noFill/>
        </p:spPr>
        <p:txBody>
          <a:bodyPr wrap="none" rtlCol="0">
            <a:spAutoFit/>
          </a:bodyPr>
          <a:lstStyle/>
          <a:p>
            <a:pPr algn="ctr">
              <a:lnSpc>
                <a:spcPts val="1600"/>
              </a:lnSpc>
            </a:pPr>
            <a:r>
              <a:rPr lang="en-US" sz="1600" dirty="0" smtClean="0">
                <a:latin typeface="Courier New" panose="02070309020205020404" pitchFamily="49" charset="0"/>
                <a:cs typeface="Courier New" panose="02070309020205020404" pitchFamily="49" charset="0"/>
              </a:rPr>
              <a:t>Genomic</a:t>
            </a:r>
          </a:p>
          <a:p>
            <a:pPr algn="ctr">
              <a:lnSpc>
                <a:spcPts val="1600"/>
              </a:lnSpc>
            </a:pPr>
            <a:r>
              <a:rPr lang="en-US" sz="1600" dirty="0" smtClean="0">
                <a:latin typeface="Courier New" panose="02070309020205020404" pitchFamily="49" charset="0"/>
                <a:cs typeface="Courier New" panose="02070309020205020404" pitchFamily="49" charset="0"/>
              </a:rPr>
              <a:t>Position</a:t>
            </a:r>
            <a:endParaRPr lang="en-US" sz="1600" dirty="0">
              <a:latin typeface="Courier New" panose="02070309020205020404" pitchFamily="49" charset="0"/>
              <a:cs typeface="Courier New" panose="02070309020205020404" pitchFamily="49" charset="0"/>
            </a:endParaRPr>
          </a:p>
        </p:txBody>
      </p:sp>
      <p:sp>
        <p:nvSpPr>
          <p:cNvPr id="31" name="Rectangle 30"/>
          <p:cNvSpPr/>
          <p:nvPr/>
        </p:nvSpPr>
        <p:spPr>
          <a:xfrm>
            <a:off x="3859183" y="5010649"/>
            <a:ext cx="2847527" cy="47321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63044" y="5562600"/>
            <a:ext cx="4682836" cy="1200329"/>
          </a:xfrm>
          <a:prstGeom prst="rect">
            <a:avLst/>
          </a:prstGeom>
        </p:spPr>
        <p:txBody>
          <a:bodyPr wrap="square">
            <a:spAutoFit/>
          </a:bodyPr>
          <a:lstStyle/>
          <a:p>
            <a:pPr algn="ctr"/>
            <a:r>
              <a:rPr lang="en-US" dirty="0" smtClean="0">
                <a:solidFill>
                  <a:srgbClr val="582A04"/>
                </a:solidFill>
                <a:latin typeface="Times New Roman" panose="02020603050405020304" pitchFamily="18" charset="0"/>
                <a:cs typeface="Times New Roman" panose="02020603050405020304" pitchFamily="18" charset="0"/>
              </a:rPr>
              <a:t>GENO also supports representation of  G2P association data, providing terms and design patterns to support standardized modeling of data from diverse sources.</a:t>
            </a:r>
            <a:endParaRPr lang="en-US" dirty="0">
              <a:solidFill>
                <a:srgbClr val="582A04"/>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6858000" y="2509897"/>
            <a:ext cx="2011680" cy="2062103"/>
          </a:xfrm>
          <a:prstGeom prst="rect">
            <a:avLst/>
          </a:prstGeom>
        </p:spPr>
        <p:txBody>
          <a:bodyPr wrap="square">
            <a:spAutoFit/>
          </a:bodyPr>
          <a:lstStyle/>
          <a:p>
            <a:pPr algn="ctr"/>
            <a:r>
              <a:rPr lang="en-US" sz="1600" i="1" dirty="0" smtClean="0">
                <a:solidFill>
                  <a:srgbClr val="C00000"/>
                </a:solidFill>
                <a:latin typeface="Times New Roman" panose="02020603050405020304" pitchFamily="18" charset="0"/>
                <a:cs typeface="Times New Roman" panose="02020603050405020304" pitchFamily="18" charset="0"/>
              </a:rPr>
              <a:t>Some of the  details of the modeling here are outdated, but high level view of domains is accurate. </a:t>
            </a:r>
            <a:r>
              <a:rPr lang="en-US" sz="1600" i="1" dirty="0">
                <a:solidFill>
                  <a:srgbClr val="C00000"/>
                </a:solidFill>
                <a:latin typeface="Times New Roman" panose="02020603050405020304" pitchFamily="18" charset="0"/>
                <a:cs typeface="Times New Roman" panose="02020603050405020304" pitchFamily="18" charset="0"/>
              </a:rPr>
              <a:t>Updated complete global model diagrams </a:t>
            </a:r>
            <a:r>
              <a:rPr lang="en-US" sz="1600" i="1" dirty="0">
                <a:solidFill>
                  <a:srgbClr val="C00000"/>
                </a:solidFill>
                <a:latin typeface="Times New Roman" panose="02020603050405020304" pitchFamily="18" charset="0"/>
                <a:cs typeface="Times New Roman" panose="02020603050405020304" pitchFamily="18" charset="0"/>
                <a:hlinkClick r:id="rId4"/>
              </a:rPr>
              <a:t>here</a:t>
            </a:r>
            <a:r>
              <a:rPr lang="en-US" sz="1600" i="1" dirty="0">
                <a:solidFill>
                  <a:srgbClr val="C00000"/>
                </a:solidFill>
                <a:latin typeface="Times New Roman" panose="02020603050405020304" pitchFamily="18" charset="0"/>
                <a:cs typeface="Times New Roman" panose="02020603050405020304" pitchFamily="18" charset="0"/>
              </a:rPr>
              <a:t>. </a:t>
            </a:r>
          </a:p>
          <a:p>
            <a:pPr algn="ctr"/>
            <a:endParaRPr lang="en-US" sz="1600"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0643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447800"/>
            <a:ext cx="8229600" cy="4953000"/>
          </a:xfrm>
        </p:spPr>
        <p:txBody>
          <a:bodyPr>
            <a:normAutofit fontScale="85000" lnSpcReduction="20000"/>
          </a:bodyPr>
          <a:lstStyle/>
          <a:p>
            <a:pPr fontAlgn="base"/>
            <a:r>
              <a:rPr lang="en-US" dirty="0">
                <a:latin typeface="Times New Roman" panose="02020603050405020304" pitchFamily="18" charset="0"/>
                <a:cs typeface="Times New Roman" panose="02020603050405020304" pitchFamily="18" charset="0"/>
              </a:rPr>
              <a:t>Challenges</a:t>
            </a:r>
          </a:p>
          <a:p>
            <a:pPr lvl="1" fontAlgn="base"/>
            <a:r>
              <a:rPr lang="en-US" dirty="0">
                <a:latin typeface="Times New Roman" panose="02020603050405020304" pitchFamily="18" charset="0"/>
                <a:cs typeface="Times New Roman" panose="02020603050405020304" pitchFamily="18" charset="0"/>
              </a:rPr>
              <a:t>Each MOD has a different </a:t>
            </a:r>
            <a:r>
              <a:rPr lang="en-US" b="1" dirty="0" smtClean="0">
                <a:latin typeface="Times New Roman" panose="02020603050405020304" pitchFamily="18" charset="0"/>
                <a:cs typeface="Times New Roman" panose="02020603050405020304" pitchFamily="18" charset="0"/>
              </a:rPr>
              <a:t>data model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for genotypes and genetic entities</a:t>
            </a:r>
          </a:p>
          <a:p>
            <a:pPr lvl="1" fontAlgn="base"/>
            <a:r>
              <a:rPr lang="en-US" dirty="0">
                <a:latin typeface="Times New Roman" panose="02020603050405020304" pitchFamily="18" charset="0"/>
                <a:cs typeface="Times New Roman" panose="02020603050405020304" pitchFamily="18" charset="0"/>
              </a:rPr>
              <a:t>Each MOD has different </a:t>
            </a:r>
            <a:r>
              <a:rPr lang="en-US" b="1" dirty="0">
                <a:latin typeface="Times New Roman" panose="02020603050405020304" pitchFamily="18" charset="0"/>
                <a:cs typeface="Times New Roman" panose="02020603050405020304" pitchFamily="18" charset="0"/>
              </a:rPr>
              <a:t>curation practices </a:t>
            </a:r>
            <a:r>
              <a:rPr lang="en-US" dirty="0">
                <a:latin typeface="Times New Roman" panose="02020603050405020304" pitchFamily="18" charset="0"/>
                <a:cs typeface="Times New Roman" panose="02020603050405020304" pitchFamily="18" charset="0"/>
              </a:rPr>
              <a:t>for which kind of entity they attach </a:t>
            </a:r>
            <a:r>
              <a:rPr lang="en-US" dirty="0" smtClean="0">
                <a:latin typeface="Times New Roman" panose="02020603050405020304" pitchFamily="18" charset="0"/>
                <a:cs typeface="Times New Roman" panose="02020603050405020304" pitchFamily="18" charset="0"/>
              </a:rPr>
              <a:t>to phenotypes</a:t>
            </a:r>
          </a:p>
          <a:p>
            <a:pPr marL="457200" lvl="1" indent="0" fontAlgn="base">
              <a:buNone/>
            </a:pPr>
            <a:endParaRPr lang="en-US" dirty="0">
              <a:latin typeface="Times New Roman" panose="02020603050405020304" pitchFamily="18" charset="0"/>
              <a:cs typeface="Times New Roman" panose="02020603050405020304" pitchFamily="18" charset="0"/>
            </a:endParaRPr>
          </a:p>
          <a:p>
            <a:pPr fontAlgn="base"/>
            <a:r>
              <a:rPr lang="en-US" dirty="0">
                <a:latin typeface="Times New Roman" panose="02020603050405020304" pitchFamily="18" charset="0"/>
                <a:cs typeface="Times New Roman" panose="02020603050405020304" pitchFamily="18" charset="0"/>
              </a:rPr>
              <a:t>Approach</a:t>
            </a:r>
          </a:p>
          <a:p>
            <a:pPr lvl="1" fontAlgn="base"/>
            <a:r>
              <a:rPr lang="en-US" dirty="0">
                <a:latin typeface="Times New Roman" panose="02020603050405020304" pitchFamily="18" charset="0"/>
                <a:cs typeface="Times New Roman" panose="02020603050405020304" pitchFamily="18" charset="0"/>
              </a:rPr>
              <a:t>Hierarchical ‘partonomy’ model of genotypes</a:t>
            </a:r>
          </a:p>
          <a:p>
            <a:pPr lvl="1" fontAlgn="base"/>
            <a:r>
              <a:rPr lang="en-US" dirty="0">
                <a:latin typeface="Times New Roman" panose="02020603050405020304" pitchFamily="18" charset="0"/>
                <a:cs typeface="Times New Roman" panose="02020603050405020304" pitchFamily="18" charset="0"/>
              </a:rPr>
              <a:t>Analogy with genomic entities</a:t>
            </a:r>
          </a:p>
          <a:p>
            <a:pPr lvl="2" fontAlgn="base"/>
            <a:r>
              <a:rPr lang="en-US" dirty="0">
                <a:latin typeface="Times New Roman" panose="02020603050405020304" pitchFamily="18" charset="0"/>
                <a:cs typeface="Times New Roman" panose="02020603050405020304" pitchFamily="18" charset="0"/>
              </a:rPr>
              <a:t>Gene, transcript, feature</a:t>
            </a:r>
          </a:p>
          <a:p>
            <a:pPr lvl="2" fontAlgn="base"/>
            <a:r>
              <a:rPr lang="en-US" dirty="0">
                <a:latin typeface="Times New Roman" panose="02020603050405020304" pitchFamily="18" charset="0"/>
                <a:cs typeface="Times New Roman" panose="02020603050405020304" pitchFamily="18" charset="0"/>
              </a:rPr>
              <a:t>GFF3, SO</a:t>
            </a:r>
          </a:p>
          <a:p>
            <a:pPr lvl="1" fontAlgn="base"/>
            <a:r>
              <a:rPr lang="en-US" dirty="0">
                <a:latin typeface="Times New Roman" panose="02020603050405020304" pitchFamily="18" charset="0"/>
                <a:cs typeface="Times New Roman" panose="02020603050405020304" pitchFamily="18" charset="0"/>
              </a:rPr>
              <a:t>GENO: Genotype Ontology</a:t>
            </a:r>
          </a:p>
          <a:p>
            <a:pPr lvl="2" fontAlgn="base"/>
            <a:r>
              <a:rPr lang="en-US" u="sng" dirty="0">
                <a:latin typeface="Times New Roman" panose="02020603050405020304" pitchFamily="18" charset="0"/>
                <a:cs typeface="Times New Roman" panose="02020603050405020304" pitchFamily="18" charset="0"/>
                <a:hlinkClick r:id="rId2"/>
              </a:rPr>
              <a:t>https://github.com/monarch-initiative/GENO-ontology</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4572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2776"/>
                </a:solidFill>
                <a:latin typeface="Times New Roman" panose="02020603050405020304" pitchFamily="18" charset="0"/>
                <a:cs typeface="Times New Roman" panose="02020603050405020304" pitchFamily="18" charset="0"/>
              </a:rPr>
              <a:t>Challenges/Approaches</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6" name="Rectangle 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05825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dirty="0" smtClean="0">
                <a:solidFill>
                  <a:srgbClr val="002776"/>
                </a:solidFill>
              </a:rPr>
              <a:t>Association Model</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43743" y="4824115"/>
            <a:ext cx="7656514" cy="1354217"/>
          </a:xfrm>
          <a:prstGeom prst="rect">
            <a:avLst/>
          </a:prstGeom>
          <a:noFill/>
        </p:spPr>
        <p:txBody>
          <a:bodyPr wrap="square" rtlCol="0">
            <a:spAutoFit/>
          </a:bodyPr>
          <a:lstStyle/>
          <a:p>
            <a:pPr>
              <a:spcBef>
                <a:spcPts val="600"/>
              </a:spcBef>
            </a:pPr>
            <a:r>
              <a:rPr lang="en-US" b="1" dirty="0" smtClean="0">
                <a:solidFill>
                  <a:schemeClr val="accent6">
                    <a:lumMod val="75000"/>
                  </a:schemeClr>
                </a:solidFill>
              </a:rPr>
              <a:t>Association subject </a:t>
            </a:r>
            <a:r>
              <a:rPr lang="en-US" dirty="0" smtClean="0"/>
              <a:t>for G2P associations = gene, genotype, or genotype part</a:t>
            </a:r>
          </a:p>
          <a:p>
            <a:pPr>
              <a:spcBef>
                <a:spcPts val="600"/>
              </a:spcBef>
            </a:pPr>
            <a:r>
              <a:rPr lang="en-US" b="1" dirty="0" smtClean="0">
                <a:solidFill>
                  <a:srgbClr val="008000"/>
                </a:solidFill>
              </a:rPr>
              <a:t>Association object </a:t>
            </a:r>
            <a:r>
              <a:rPr lang="en-US" dirty="0" smtClean="0"/>
              <a:t>for G2P associations = phenotype or disease</a:t>
            </a:r>
          </a:p>
          <a:p>
            <a:pPr>
              <a:spcBef>
                <a:spcPts val="600"/>
              </a:spcBef>
            </a:pPr>
            <a:r>
              <a:rPr lang="en-US" b="1" dirty="0" smtClean="0"/>
              <a:t>Association property </a:t>
            </a:r>
            <a:r>
              <a:rPr lang="en-US" dirty="0" smtClean="0"/>
              <a:t>for G2P associations = </a:t>
            </a:r>
            <a:r>
              <a:rPr lang="en-US" dirty="0" err="1" smtClean="0"/>
              <a:t>has_phenotype</a:t>
            </a:r>
            <a:r>
              <a:rPr lang="en-US" dirty="0" smtClean="0"/>
              <a:t> (but moving to use of more expressive properties here)</a:t>
            </a:r>
            <a:endParaRPr lang="en-US" dirty="0"/>
          </a:p>
        </p:txBody>
      </p:sp>
      <p:pic>
        <p:nvPicPr>
          <p:cNvPr id="1026" name="Picture 2" descr="C:\Users\brushm\AppData\Roaming\PixelMetrics\CaptureWiz\Temp\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200" y="5867400"/>
            <a:ext cx="711524" cy="752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ushm\AppData\Roaming\PixelMetrics\CaptureWiz\Temp\2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143000"/>
            <a:ext cx="7670963" cy="3660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445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300742" y="4700806"/>
            <a:ext cx="287258" cy="338554"/>
          </a:xfrm>
          <a:prstGeom prst="rect">
            <a:avLst/>
          </a:prstGeom>
          <a:noFill/>
        </p:spPr>
        <p:txBody>
          <a:bodyPr wrap="none" rtlCol="0">
            <a:spAutoFit/>
          </a:bodyPr>
          <a:lstStyle/>
          <a:p>
            <a:r>
              <a:rPr lang="en-US" sz="1600" dirty="0" smtClean="0"/>
              <a:t>*</a:t>
            </a:r>
            <a:endParaRPr lang="en-US" sz="1600" dirty="0"/>
          </a:p>
        </p:txBody>
      </p:sp>
      <p:sp>
        <p:nvSpPr>
          <p:cNvPr id="8" name="Title 1"/>
          <p:cNvSpPr txBox="1">
            <a:spLocks/>
          </p:cNvSpPr>
          <p:nvPr/>
        </p:nvSpPr>
        <p:spPr>
          <a:xfrm>
            <a:off x="152400" y="-56864"/>
            <a:ext cx="874181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002776"/>
                </a:solidFill>
              </a:rPr>
              <a:t>Intrinsic and Extrinsic Genotype Partonomies</a:t>
            </a:r>
            <a:endParaRPr lang="en-US" sz="3200" dirty="0">
              <a:solidFill>
                <a:srgbClr val="002776"/>
              </a:solidFill>
            </a:endParaRPr>
          </a:p>
        </p:txBody>
      </p:sp>
      <p:pic>
        <p:nvPicPr>
          <p:cNvPr id="7" name="Picture 2" descr="C:\Users\brushm\AppData\Roaming\PixelMetrics\CaptureWiz\Temp\2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93" y="819626"/>
            <a:ext cx="8442047" cy="582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143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958"/>
            <a:ext cx="8229600" cy="1143000"/>
          </a:xfrm>
        </p:spPr>
        <p:txBody>
          <a:bodyPr/>
          <a:lstStyle/>
          <a:p>
            <a:r>
              <a:rPr lang="en-US" dirty="0" smtClean="0">
                <a:solidFill>
                  <a:srgbClr val="002776"/>
                </a:solidFill>
              </a:rPr>
              <a:t>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Users\brushm\AppData\Roaming\PixelMetrics\CaptureWiz\Temp\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66189"/>
            <a:ext cx="5867400" cy="505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89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5498"/>
            <a:ext cx="8229600" cy="1143000"/>
          </a:xfrm>
        </p:spPr>
        <p:txBody>
          <a:bodyPr/>
          <a:lstStyle/>
          <a:p>
            <a:r>
              <a:rPr lang="en-US" dirty="0" smtClean="0">
                <a:solidFill>
                  <a:srgbClr val="002776"/>
                </a:solidFill>
              </a:rPr>
              <a:t>Transgene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09600" y="3810000"/>
            <a:ext cx="16002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33500" y="2333624"/>
            <a:ext cx="114300" cy="1476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brushm\AppData\Roaming\PixelMetrics\CaptureWiz\Temp\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59" y="1226295"/>
            <a:ext cx="8286750"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4242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Evidence and Provenance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Users\brushm\AppData\Roaming\PixelMetrics\CaptureWiz\Temp\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890" y="1295400"/>
            <a:ext cx="7153275" cy="491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5374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brushm\AppData\Roaming\PixelMetrics\CaptureWiz\Tem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374" y="1295400"/>
            <a:ext cx="6394026" cy="48768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brushm\AppData\Roaming\PixelMetrics\CaptureWiz\Temp\1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6477000"/>
            <a:ext cx="148723" cy="1480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rmAutofit/>
          </a:bodyPr>
          <a:lstStyle/>
          <a:p>
            <a:r>
              <a:rPr lang="en-US" dirty="0" smtClean="0">
                <a:solidFill>
                  <a:srgbClr val="002776"/>
                </a:solidFill>
              </a:rPr>
              <a:t>Data Example: MGI</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8" name="Picture 4" descr="C:\Users\brushm\AppData\Roaming\PixelMetrics\CaptureWiz\Temp\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6400" y="5109365"/>
            <a:ext cx="3276600" cy="12866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53022" y="838200"/>
            <a:ext cx="4957378" cy="338554"/>
          </a:xfrm>
          <a:prstGeom prst="rect">
            <a:avLst/>
          </a:prstGeom>
        </p:spPr>
        <p:txBody>
          <a:bodyPr wrap="square">
            <a:spAutoFit/>
          </a:bodyPr>
          <a:lstStyle/>
          <a:p>
            <a:r>
              <a:rPr lang="en-US" sz="1600" dirty="0"/>
              <a:t> </a:t>
            </a:r>
            <a:r>
              <a:rPr lang="en-US" sz="1600" dirty="0">
                <a:hlinkClick r:id="rId6"/>
              </a:rPr>
              <a:t>http://</a:t>
            </a:r>
            <a:r>
              <a:rPr lang="en-US" sz="1600" dirty="0" smtClean="0">
                <a:hlinkClick r:id="rId6"/>
              </a:rPr>
              <a:t>www.informatics.jax.org/accession/MGI:3784385</a:t>
            </a:r>
            <a:r>
              <a:rPr lang="en-US" sz="1600" dirty="0" smtClean="0"/>
              <a:t> </a:t>
            </a:r>
            <a:endParaRPr lang="en-US" sz="1600" dirty="0"/>
          </a:p>
        </p:txBody>
      </p:sp>
      <p:sp>
        <p:nvSpPr>
          <p:cNvPr id="5" name="Rectangle 4"/>
          <p:cNvSpPr/>
          <p:nvPr/>
        </p:nvSpPr>
        <p:spPr>
          <a:xfrm>
            <a:off x="304799" y="6255700"/>
            <a:ext cx="3733801" cy="338554"/>
          </a:xfrm>
          <a:prstGeom prst="rect">
            <a:avLst/>
          </a:prstGeom>
        </p:spPr>
        <p:txBody>
          <a:bodyPr wrap="square">
            <a:spAutoFit/>
          </a:bodyPr>
          <a:lstStyle/>
          <a:p>
            <a:pPr fontAlgn="ctr">
              <a:defRPr/>
            </a:pPr>
            <a:r>
              <a:rPr lang="en-US" sz="1600" dirty="0" smtClean="0">
                <a:solidFill>
                  <a:srgbClr val="C00000"/>
                </a:solidFill>
              </a:rPr>
              <a:t>Larger .jpg </a:t>
            </a:r>
            <a:r>
              <a:rPr lang="en-US" sz="1600" dirty="0">
                <a:solidFill>
                  <a:srgbClr val="C00000"/>
                </a:solidFill>
              </a:rPr>
              <a:t>version of </a:t>
            </a:r>
            <a:r>
              <a:rPr lang="en-US" sz="1600" dirty="0" smtClean="0">
                <a:solidFill>
                  <a:srgbClr val="C00000"/>
                </a:solidFill>
              </a:rPr>
              <a:t>the diagram is </a:t>
            </a:r>
            <a:r>
              <a:rPr lang="en-US" sz="1600" dirty="0" smtClean="0">
                <a:solidFill>
                  <a:srgbClr val="C00000"/>
                </a:solidFill>
                <a:hlinkClick r:id="rId7"/>
              </a:rPr>
              <a:t>here</a:t>
            </a:r>
            <a:r>
              <a:rPr lang="en-US" sz="1600" dirty="0" smtClean="0">
                <a:solidFill>
                  <a:srgbClr val="C00000"/>
                </a:solidFill>
              </a:rPr>
              <a:t>.</a:t>
            </a:r>
            <a:endParaRPr lang="en-US" sz="1600"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7213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ZFIN</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906704" y="880646"/>
            <a:ext cx="3330592" cy="338554"/>
          </a:xfrm>
          <a:prstGeom prst="rect">
            <a:avLst/>
          </a:prstGeom>
        </p:spPr>
        <p:txBody>
          <a:bodyPr wrap="none">
            <a:spAutoFit/>
          </a:bodyPr>
          <a:lstStyle/>
          <a:p>
            <a:r>
              <a:rPr lang="en-US" sz="1600" dirty="0">
                <a:hlinkClick r:id="rId3"/>
              </a:rPr>
              <a:t>https://</a:t>
            </a:r>
            <a:r>
              <a:rPr lang="en-US" sz="1600" dirty="0" smtClean="0">
                <a:hlinkClick r:id="rId3"/>
              </a:rPr>
              <a:t>zfin.org/ZDB-GENO-070712-5</a:t>
            </a:r>
            <a:r>
              <a:rPr lang="en-US" sz="1600" dirty="0" smtClean="0"/>
              <a:t> </a:t>
            </a:r>
            <a:endParaRPr lang="en-US" sz="1600" dirty="0"/>
          </a:p>
        </p:txBody>
      </p:sp>
      <p:pic>
        <p:nvPicPr>
          <p:cNvPr id="6" name="Picture 2" descr="C:\Users\brushm\AppData\Roaming\PixelMetrics\CaptureWiz\Temp\1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15485"/>
            <a:ext cx="8077200" cy="54168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073100" y="6108182"/>
            <a:ext cx="1828800" cy="523220"/>
          </a:xfrm>
          <a:prstGeom prst="rect">
            <a:avLst/>
          </a:prstGeom>
          <a:noFill/>
        </p:spPr>
        <p:txBody>
          <a:bodyPr wrap="square" rtlCol="0">
            <a:spAutoFit/>
          </a:bodyPr>
          <a:lstStyle/>
          <a:p>
            <a:r>
              <a:rPr lang="en-US" sz="1400" dirty="0" smtClean="0">
                <a:solidFill>
                  <a:srgbClr val="C00000"/>
                </a:solidFill>
              </a:rPr>
              <a:t>Larger .jpg version of the  diagram is</a:t>
            </a:r>
            <a:r>
              <a:rPr lang="en-US" sz="1400" dirty="0" smtClean="0"/>
              <a:t> </a:t>
            </a:r>
            <a:r>
              <a:rPr lang="en-US" sz="1400" dirty="0" smtClean="0">
                <a:hlinkClick r:id="rId5"/>
              </a:rPr>
              <a:t>here</a:t>
            </a:r>
            <a:r>
              <a:rPr lang="en-US" sz="1400" dirty="0" smtClean="0"/>
              <a:t>.</a:t>
            </a:r>
            <a:endParaRPr lang="en-US" sz="1400" dirty="0"/>
          </a:p>
        </p:txBody>
      </p:sp>
    </p:spTree>
    <p:extLst>
      <p:ext uri="{BB962C8B-B14F-4D97-AF65-F5344CB8AC3E}">
        <p14:creationId xmlns:p14="http://schemas.microsoft.com/office/powerpoint/2010/main" val="3247989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rushm\AppData\Roaming\PixelMetrics\CaptureWiz\Temp\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 y="1394904"/>
            <a:ext cx="8586177" cy="52344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rmAutofit/>
          </a:bodyPr>
          <a:lstStyle/>
          <a:p>
            <a:r>
              <a:rPr lang="en-US" dirty="0" smtClean="0">
                <a:solidFill>
                  <a:srgbClr val="002776"/>
                </a:solidFill>
              </a:rPr>
              <a:t>Data Example: </a:t>
            </a:r>
            <a:r>
              <a:rPr lang="en-US" dirty="0" err="1" smtClean="0">
                <a:solidFill>
                  <a:srgbClr val="002776"/>
                </a:solidFill>
              </a:rPr>
              <a:t>Flybase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33400" y="1944469"/>
            <a:ext cx="2057400" cy="646331"/>
          </a:xfrm>
          <a:prstGeom prst="rect">
            <a:avLst/>
          </a:prstGeom>
        </p:spPr>
        <p:txBody>
          <a:bodyPr wrap="square">
            <a:spAutoFit/>
          </a:bodyPr>
          <a:lstStyle/>
          <a:p>
            <a:pPr algn="ctr"/>
            <a:r>
              <a:rPr lang="en-US" dirty="0" smtClean="0">
                <a:solidFill>
                  <a:srgbClr val="C00000"/>
                </a:solidFill>
              </a:rPr>
              <a:t>Jpg version of this cmap is </a:t>
            </a:r>
            <a:r>
              <a:rPr lang="en-US" dirty="0" smtClean="0">
                <a:solidFill>
                  <a:srgbClr val="C00000"/>
                </a:solidFill>
                <a:hlinkClick r:id="rId4"/>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sp>
        <p:nvSpPr>
          <p:cNvPr id="5" name="Rectangle 4"/>
          <p:cNvSpPr/>
          <p:nvPr/>
        </p:nvSpPr>
        <p:spPr>
          <a:xfrm>
            <a:off x="5914129" y="983991"/>
            <a:ext cx="235962" cy="338554"/>
          </a:xfrm>
          <a:prstGeom prst="rect">
            <a:avLst/>
          </a:prstGeom>
        </p:spPr>
        <p:txBody>
          <a:bodyPr wrap="none">
            <a:spAutoFit/>
          </a:bodyPr>
          <a:lstStyle/>
          <a:p>
            <a:r>
              <a:rPr lang="en-US" sz="1600" dirty="0" smtClean="0"/>
              <a:t>,</a:t>
            </a:r>
            <a:endParaRPr lang="en-US" sz="1600" dirty="0"/>
          </a:p>
        </p:txBody>
      </p:sp>
      <p:sp>
        <p:nvSpPr>
          <p:cNvPr id="7" name="Rectangle 6"/>
          <p:cNvSpPr/>
          <p:nvPr/>
        </p:nvSpPr>
        <p:spPr>
          <a:xfrm>
            <a:off x="882856" y="849868"/>
            <a:ext cx="7575344" cy="338554"/>
          </a:xfrm>
          <a:prstGeom prst="rect">
            <a:avLst/>
          </a:prstGeom>
        </p:spPr>
        <p:txBody>
          <a:bodyPr wrap="none">
            <a:spAutoFit/>
          </a:bodyPr>
          <a:lstStyle/>
          <a:p>
            <a:r>
              <a:rPr lang="en-US" sz="1600" dirty="0" smtClean="0"/>
              <a:t>Links to source </a:t>
            </a:r>
            <a:r>
              <a:rPr lang="en-US" sz="1600" dirty="0"/>
              <a:t>records </a:t>
            </a:r>
            <a:r>
              <a:rPr lang="en-US" sz="1600" dirty="0" smtClean="0"/>
              <a:t>for this example are provided </a:t>
            </a:r>
            <a:r>
              <a:rPr lang="en-US" sz="1600" dirty="0"/>
              <a:t>in the doc at </a:t>
            </a:r>
            <a:r>
              <a:rPr lang="en-US" sz="1600" dirty="0">
                <a:hlinkClick r:id="rId5"/>
              </a:rPr>
              <a:t>http://</a:t>
            </a:r>
            <a:r>
              <a:rPr lang="en-US" sz="1600" dirty="0" smtClean="0">
                <a:hlinkClick r:id="rId5"/>
              </a:rPr>
              <a:t>bit.ly/2D9b0nt</a:t>
            </a:r>
            <a:r>
              <a:rPr lang="en-US" sz="1600" dirty="0" smtClean="0"/>
              <a:t>  </a:t>
            </a:r>
            <a:endParaRPr lang="en-US" sz="1600" dirty="0"/>
          </a:p>
        </p:txBody>
      </p:sp>
    </p:spTree>
    <p:extLst>
      <p:ext uri="{BB962C8B-B14F-4D97-AF65-F5344CB8AC3E}">
        <p14:creationId xmlns:p14="http://schemas.microsoft.com/office/powerpoint/2010/main" val="7570805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 y="960437"/>
            <a:ext cx="8839200" cy="5897563"/>
          </a:xfrm>
        </p:spPr>
        <p:txBody>
          <a:bodyPr>
            <a:normAutofit/>
          </a:bodyPr>
          <a:lstStyle/>
          <a:p>
            <a:pPr marL="288925" indent="-288925">
              <a:spcBef>
                <a:spcPts val="1200"/>
              </a:spcBef>
              <a:buFont typeface="+mj-lt"/>
              <a:buAutoNum type="arabicPeriod"/>
            </a:pPr>
            <a:r>
              <a:rPr lang="en-US" sz="2000" b="1" dirty="0" smtClean="0"/>
              <a:t>Strain: </a:t>
            </a:r>
            <a:r>
              <a:rPr lang="en-US" sz="2000" dirty="0" smtClean="0"/>
              <a:t>A </a:t>
            </a:r>
            <a:r>
              <a:rPr lang="en-US" sz="2000" dirty="0"/>
              <a:t>maximal collection of organisms of a single species that have been bred or experimentally manipulated with the goal of being genetically identical. </a:t>
            </a:r>
            <a:r>
              <a:rPr lang="en-US" sz="2000" dirty="0" smtClean="0"/>
              <a:t>Two </a:t>
            </a:r>
            <a:r>
              <a:rPr lang="en-US" sz="2000" dirty="0"/>
              <a:t>mice with the same genotype </a:t>
            </a:r>
            <a:r>
              <a:rPr lang="en-US" sz="2000" dirty="0" smtClean="0"/>
              <a:t>information</a:t>
            </a:r>
            <a:r>
              <a:rPr lang="en-US" sz="2000" dirty="0"/>
              <a:t>, but maintained in different labs, are different strains (many examples of this in MGI/IMSR</a:t>
            </a:r>
            <a:r>
              <a:rPr lang="en-US" sz="2000" dirty="0" smtClean="0"/>
              <a:t>)</a:t>
            </a:r>
          </a:p>
          <a:p>
            <a:pPr marL="288925" indent="-288925">
              <a:spcBef>
                <a:spcPts val="1200"/>
              </a:spcBef>
              <a:buFont typeface="+mj-lt"/>
              <a:buAutoNum type="arabicPeriod"/>
            </a:pPr>
            <a:r>
              <a:rPr lang="en-US" sz="2000" b="1" dirty="0" smtClean="0"/>
              <a:t>Effective genotyp</a:t>
            </a:r>
            <a:r>
              <a:rPr lang="en-US" sz="2000" b="1" dirty="0"/>
              <a:t>e</a:t>
            </a:r>
            <a:r>
              <a:rPr lang="en-US" sz="2000" dirty="0" smtClean="0"/>
              <a:t>:  Describes </a:t>
            </a:r>
            <a:r>
              <a:rPr lang="en-US" sz="2000" dirty="0"/>
              <a:t>the total variation in both </a:t>
            </a:r>
            <a:r>
              <a:rPr lang="en-US" sz="2000" i="1" dirty="0"/>
              <a:t>genomic sequence </a:t>
            </a:r>
            <a:r>
              <a:rPr lang="en-US" sz="2000" dirty="0"/>
              <a:t>along with all genes whose expression is transiently increased or decreased  through gene-specific interventions in an </a:t>
            </a:r>
            <a:r>
              <a:rPr lang="en-US" sz="2000" dirty="0" smtClean="0"/>
              <a:t>experiment</a:t>
            </a:r>
          </a:p>
          <a:p>
            <a:pPr marL="288925" indent="-288925">
              <a:spcBef>
                <a:spcPts val="1200"/>
              </a:spcBef>
              <a:buFont typeface="+mj-lt"/>
              <a:buAutoNum type="arabicPeriod"/>
            </a:pPr>
            <a:r>
              <a:rPr lang="en-US" sz="2000" b="1" dirty="0"/>
              <a:t>(</a:t>
            </a:r>
            <a:r>
              <a:rPr lang="en-US" sz="2000" b="1" dirty="0" smtClean="0"/>
              <a:t>Intrinsic) </a:t>
            </a:r>
            <a:r>
              <a:rPr lang="en-US" sz="2000" b="1" dirty="0"/>
              <a:t>Genotype: </a:t>
            </a:r>
            <a:r>
              <a:rPr lang="en-US" sz="2000" dirty="0" smtClean="0"/>
              <a:t>describes sequence </a:t>
            </a:r>
            <a:r>
              <a:rPr lang="en-US" sz="2000" dirty="0"/>
              <a:t>variation across an entire </a:t>
            </a:r>
            <a:r>
              <a:rPr lang="en-US" sz="2000" dirty="0" smtClean="0"/>
              <a:t>genome, </a:t>
            </a:r>
            <a:r>
              <a:rPr lang="en-US" sz="2000" dirty="0"/>
              <a:t>in terms of its differences from some genomic background</a:t>
            </a:r>
            <a:r>
              <a:rPr lang="en-US" sz="2000" dirty="0" smtClean="0"/>
              <a:t>.</a:t>
            </a:r>
          </a:p>
          <a:p>
            <a:pPr marL="288925" indent="-288925">
              <a:spcBef>
                <a:spcPts val="1200"/>
              </a:spcBef>
              <a:buFont typeface="+mj-lt"/>
              <a:buAutoNum type="arabicPeriod"/>
            </a:pPr>
            <a:r>
              <a:rPr lang="en-US" sz="2000" b="1" dirty="0"/>
              <a:t>Gene:  </a:t>
            </a:r>
            <a:r>
              <a:rPr lang="en-US" sz="2000" dirty="0" smtClean="0"/>
              <a:t>A genomic region that contains of </a:t>
            </a:r>
            <a:r>
              <a:rPr lang="en-US" sz="2000" dirty="0"/>
              <a:t>all sequence elements that facilitate the production of a functional </a:t>
            </a:r>
            <a:r>
              <a:rPr lang="en-US" sz="2000" dirty="0" smtClean="0"/>
              <a:t>transcript. A </a:t>
            </a:r>
            <a:r>
              <a:rPr lang="en-US" sz="2000" dirty="0"/>
              <a:t>gene may include regulatory regions, transcribed regions and/or other functional sequence regions. (from </a:t>
            </a:r>
            <a:r>
              <a:rPr lang="en-US" sz="2000" dirty="0" smtClean="0"/>
              <a:t>SO).</a:t>
            </a:r>
            <a:endParaRPr lang="en-US" sz="2000" b="1" dirty="0" smtClean="0"/>
          </a:p>
          <a:p>
            <a:pPr marL="288925" indent="-288925">
              <a:spcBef>
                <a:spcPts val="1200"/>
              </a:spcBef>
              <a:buFont typeface="+mj-lt"/>
              <a:buAutoNum type="arabicPeriod"/>
            </a:pPr>
            <a:r>
              <a:rPr lang="en-US" sz="2000" b="1" dirty="0" smtClean="0"/>
              <a:t>Variant </a:t>
            </a:r>
            <a:r>
              <a:rPr lang="en-US" sz="2000" b="1" dirty="0"/>
              <a:t>A</a:t>
            </a:r>
            <a:r>
              <a:rPr lang="en-US" sz="2000" b="1" dirty="0" smtClean="0"/>
              <a:t>llele: </a:t>
            </a:r>
            <a:r>
              <a:rPr lang="en-US" sz="2000" dirty="0"/>
              <a:t>An sequence variant of a defined genetic locus that </a:t>
            </a:r>
            <a:r>
              <a:rPr lang="en-US" sz="2000" dirty="0" smtClean="0"/>
              <a:t>contains as part some </a:t>
            </a:r>
            <a:r>
              <a:rPr lang="en-US" sz="2000" dirty="0"/>
              <a:t>sequence alteration, or is itself a sequence alteration</a:t>
            </a:r>
            <a:r>
              <a:rPr lang="en-US" sz="2000" dirty="0" smtClean="0"/>
              <a:t>.</a:t>
            </a:r>
          </a:p>
          <a:p>
            <a:pPr marL="288925" indent="-288925">
              <a:spcBef>
                <a:spcPts val="1200"/>
              </a:spcBef>
              <a:buFont typeface="+mj-lt"/>
              <a:buAutoNum type="arabicPeriod"/>
            </a:pPr>
            <a:r>
              <a:rPr lang="en-US" sz="2000" b="1" dirty="0" smtClean="0"/>
              <a:t>Variant </a:t>
            </a:r>
            <a:r>
              <a:rPr lang="en-US" sz="2000" b="1" dirty="0"/>
              <a:t>G</a:t>
            </a:r>
            <a:r>
              <a:rPr lang="en-US" sz="2000" b="1" dirty="0" smtClean="0"/>
              <a:t>ene </a:t>
            </a:r>
            <a:r>
              <a:rPr lang="en-US" sz="2000" b="1" dirty="0"/>
              <a:t>A</a:t>
            </a:r>
            <a:r>
              <a:rPr lang="en-US" sz="2000" b="1" dirty="0" smtClean="0"/>
              <a:t>llele: </a:t>
            </a:r>
            <a:r>
              <a:rPr lang="en-US" sz="2000" dirty="0" smtClean="0"/>
              <a:t>An allele of a gene (i.e. a gene sequence that contains as part some sequence alteration)</a:t>
            </a:r>
            <a:endParaRPr lang="en-US" sz="1800" dirty="0"/>
          </a:p>
        </p:txBody>
      </p:sp>
      <p:pic>
        <p:nvPicPr>
          <p:cNvPr id="10242" name="Picture 2" descr="C:\Users\brushm\AppData\Roaming\PixelMetrics\CaptureWiz\Temp\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2880" y="6324600"/>
            <a:ext cx="1219200" cy="39584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57200" y="8720"/>
            <a:ext cx="8229600" cy="1143000"/>
          </a:xfrm>
        </p:spPr>
        <p:txBody>
          <a:bodyPr>
            <a:normAutofit/>
          </a:bodyPr>
          <a:lstStyle/>
          <a:p>
            <a:r>
              <a:rPr lang="en-US" dirty="0" smtClean="0">
                <a:solidFill>
                  <a:srgbClr val="002776"/>
                </a:solidFill>
              </a:rPr>
              <a:t>Key Concepts</a:t>
            </a:r>
            <a:endParaRPr lang="en-US" dirty="0">
              <a:solidFill>
                <a:srgbClr val="002776"/>
              </a:solidFill>
            </a:endParaRPr>
          </a:p>
        </p:txBody>
      </p:sp>
    </p:spTree>
    <p:extLst>
      <p:ext uri="{BB962C8B-B14F-4D97-AF65-F5344CB8AC3E}">
        <p14:creationId xmlns:p14="http://schemas.microsoft.com/office/powerpoint/2010/main" val="21025490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89037"/>
            <a:ext cx="8839200" cy="5745163"/>
          </a:xfrm>
        </p:spPr>
        <p:txBody>
          <a:bodyPr>
            <a:normAutofit/>
          </a:bodyPr>
          <a:lstStyle/>
          <a:p>
            <a:pPr marL="457200" indent="-457200">
              <a:buFont typeface="+mj-lt"/>
              <a:buAutoNum type="arabicPeriod" startAt="7"/>
            </a:pPr>
            <a:r>
              <a:rPr lang="en-US" sz="2000" b="1" dirty="0" smtClean="0"/>
              <a:t>(Integrated) Transgene: </a:t>
            </a:r>
            <a:r>
              <a:rPr lang="en-US" sz="2000" dirty="0" smtClean="0"/>
              <a:t>A </a:t>
            </a:r>
            <a:r>
              <a:rPr lang="en-US" sz="2000" dirty="0"/>
              <a:t>gene that has been transferred naturally or by any of a number of genetic engineering techniques into a cell or organism where it is foreign (i.e. exogenous/extraneous to the host genome</a:t>
            </a:r>
            <a:r>
              <a:rPr lang="en-US" sz="2000" dirty="0" smtClean="0"/>
              <a:t>). ‘Integrated’ transgenes are those that are inserted into the host genome.</a:t>
            </a:r>
          </a:p>
          <a:p>
            <a:pPr marL="971550" lvl="1" indent="-342900">
              <a:buFont typeface="+mj-lt"/>
              <a:buAutoNum type="alphaUcPeriod"/>
            </a:pPr>
            <a:r>
              <a:rPr lang="en-US" sz="1800" dirty="0" smtClean="0"/>
              <a:t>Transgenes </a:t>
            </a:r>
            <a:r>
              <a:rPr lang="en-US" sz="1800" dirty="0"/>
              <a:t>can exist as integrated into the host genome, or extra-chromosomally on replicons or transiently carried/expressed vectors.  What matters is that they are active in the context of a foreign biological system (typically a cell or organism</a:t>
            </a:r>
            <a:r>
              <a:rPr lang="en-US" sz="1800" dirty="0" smtClean="0"/>
              <a:t>).</a:t>
            </a:r>
          </a:p>
          <a:p>
            <a:pPr marL="971550" lvl="1" indent="-342900">
              <a:buFont typeface="+mj-lt"/>
              <a:buAutoNum type="alphaUcPeriod"/>
            </a:pPr>
            <a:r>
              <a:rPr lang="en-US" sz="1800" dirty="0" smtClean="0"/>
              <a:t>Note </a:t>
            </a:r>
            <a:r>
              <a:rPr lang="en-US" sz="1800" dirty="0"/>
              <a:t>that transgenes as defined here are not necessarily from a </a:t>
            </a:r>
            <a:r>
              <a:rPr lang="en-US" sz="1800" dirty="0" smtClean="0"/>
              <a:t>different </a:t>
            </a:r>
            <a:r>
              <a:rPr lang="en-US" sz="1800" dirty="0"/>
              <a:t>taxon than that of the host </a:t>
            </a:r>
            <a:r>
              <a:rPr lang="en-US" sz="1800" dirty="0" smtClean="0"/>
              <a:t>genome.  </a:t>
            </a:r>
            <a:r>
              <a:rPr lang="en-US" sz="1800" dirty="0"/>
              <a:t>For example, a Mus </a:t>
            </a:r>
            <a:r>
              <a:rPr lang="en-US" sz="1800" dirty="0" err="1"/>
              <a:t>musculus</a:t>
            </a:r>
            <a:r>
              <a:rPr lang="en-US" sz="1800" dirty="0"/>
              <a:t> gene over-expressed from a chromosomally-integrated expression construct in a Mus </a:t>
            </a:r>
            <a:r>
              <a:rPr lang="en-US" sz="1800" dirty="0" err="1"/>
              <a:t>musculus</a:t>
            </a:r>
            <a:r>
              <a:rPr lang="en-US" sz="1800" dirty="0"/>
              <a:t> genome qualifies as a transgene because it is </a:t>
            </a:r>
            <a:r>
              <a:rPr lang="en-US" sz="1800" dirty="0" smtClean="0"/>
              <a:t>exogenous </a:t>
            </a:r>
            <a:r>
              <a:rPr lang="en-US" sz="1800" dirty="0"/>
              <a:t>to the endogenous host genome</a:t>
            </a:r>
            <a:r>
              <a:rPr lang="en-US" sz="1800" dirty="0" smtClean="0"/>
              <a:t>.</a:t>
            </a:r>
            <a:endParaRPr lang="en-US" sz="2000" dirty="0"/>
          </a:p>
          <a:p>
            <a:pPr>
              <a:spcBef>
                <a:spcPts val="1200"/>
              </a:spcBef>
              <a:buFont typeface="+mj-lt"/>
              <a:buAutoNum type="arabicPeriod" startAt="7"/>
            </a:pPr>
            <a:r>
              <a:rPr lang="en-US" sz="2000" b="1" dirty="0" smtClean="0"/>
              <a:t>Engineered </a:t>
            </a:r>
            <a:r>
              <a:rPr lang="en-US" sz="2000" b="1" dirty="0"/>
              <a:t>g</a:t>
            </a:r>
            <a:r>
              <a:rPr lang="en-US" sz="2000" b="1" dirty="0" smtClean="0"/>
              <a:t>enetic construct:  </a:t>
            </a:r>
            <a:r>
              <a:rPr lang="en-US" sz="2000" dirty="0" smtClean="0"/>
              <a:t>An </a:t>
            </a:r>
            <a:r>
              <a:rPr lang="en-US" sz="2000" dirty="0"/>
              <a:t>engineered region </a:t>
            </a:r>
            <a:r>
              <a:rPr lang="en-US" sz="2000" dirty="0" smtClean="0"/>
              <a:t>(</a:t>
            </a:r>
            <a:r>
              <a:rPr lang="en-US" sz="2000" i="1" dirty="0" err="1" smtClean="0"/>
              <a:t>sensu</a:t>
            </a:r>
            <a:r>
              <a:rPr lang="en-US" sz="2000" i="1" dirty="0" smtClean="0"/>
              <a:t> SO</a:t>
            </a:r>
            <a:r>
              <a:rPr lang="en-US" sz="2000" dirty="0" smtClean="0"/>
              <a:t>) that </a:t>
            </a:r>
            <a:r>
              <a:rPr lang="en-US" sz="2000" dirty="0"/>
              <a:t>is used to transfer foreign genetic material into a host cell</a:t>
            </a:r>
            <a:r>
              <a:rPr lang="en-US" sz="2000" dirty="0" smtClean="0"/>
              <a:t>.  Constructs </a:t>
            </a:r>
            <a:r>
              <a:rPr lang="en-US" sz="2000" dirty="0"/>
              <a:t>can be engineered to carry inserts of DNA from external sources, for purposes of cloning and propagation or gene expression in host cells.  </a:t>
            </a:r>
            <a:r>
              <a:rPr lang="en-US" sz="2000" dirty="0" smtClean="0"/>
              <a:t>Constructs </a:t>
            </a:r>
            <a:r>
              <a:rPr lang="en-US" sz="2000" dirty="0"/>
              <a:t>are typically packaged as part of delivery systems such as plasmids or viral vectors</a:t>
            </a:r>
          </a:p>
          <a:p>
            <a:pPr marL="288925" indent="-288925">
              <a:buFont typeface="+mj-lt"/>
              <a:buAutoNum type="arabicPeriod" startAt="7"/>
            </a:pPr>
            <a:endParaRPr lang="en-US" sz="2000" dirty="0"/>
          </a:p>
        </p:txBody>
      </p:sp>
      <p:sp>
        <p:nvSpPr>
          <p:cNvPr id="5" name="Title 1"/>
          <p:cNvSpPr>
            <a:spLocks noGrp="1"/>
          </p:cNvSpPr>
          <p:nvPr>
            <p:ph type="title"/>
          </p:nvPr>
        </p:nvSpPr>
        <p:spPr>
          <a:xfrm>
            <a:off x="457200" y="76200"/>
            <a:ext cx="8229600" cy="1143000"/>
          </a:xfrm>
        </p:spPr>
        <p:txBody>
          <a:bodyPr>
            <a:normAutofit/>
          </a:bodyPr>
          <a:lstStyle/>
          <a:p>
            <a:r>
              <a:rPr lang="en-US" dirty="0" smtClean="0">
                <a:solidFill>
                  <a:srgbClr val="002776"/>
                </a:solidFill>
              </a:rPr>
              <a:t>Key Concepts</a:t>
            </a:r>
            <a:endParaRPr lang="en-US" dirty="0">
              <a:solidFill>
                <a:srgbClr val="002776"/>
              </a:solidFill>
            </a:endParaRPr>
          </a:p>
        </p:txBody>
      </p:sp>
    </p:spTree>
    <p:extLst>
      <p:ext uri="{BB962C8B-B14F-4D97-AF65-F5344CB8AC3E}">
        <p14:creationId xmlns:p14="http://schemas.microsoft.com/office/powerpoint/2010/main" val="17047383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90600"/>
            <a:ext cx="8382000" cy="5562600"/>
          </a:xfrm>
        </p:spPr>
        <p:txBody>
          <a:bodyPr>
            <a:noAutofit/>
          </a:bodyPr>
          <a:lstStyle/>
          <a:p>
            <a:pPr marL="0" indent="0">
              <a:spcBef>
                <a:spcPts val="800"/>
              </a:spcBef>
              <a:buNone/>
            </a:pPr>
            <a:r>
              <a:rPr lang="en-US" sz="2800" b="1" dirty="0" smtClean="0">
                <a:latin typeface="Times New Roman" panose="02020603050405020304" pitchFamily="18" charset="0"/>
                <a:cs typeface="Times New Roman" panose="02020603050405020304" pitchFamily="18" charset="0"/>
              </a:rPr>
              <a:t>Coverage</a:t>
            </a:r>
            <a:endParaRPr lang="en-US" sz="24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Genotypes and their component elements of genetic variation                  as found across human and model organism databases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describes features variant in their </a:t>
            </a:r>
            <a:r>
              <a:rPr lang="en-US" sz="1800" u="sng" dirty="0" smtClean="0">
                <a:latin typeface="Times New Roman" panose="02020603050405020304" pitchFamily="18" charset="0"/>
                <a:cs typeface="Times New Roman" panose="02020603050405020304" pitchFamily="18" charset="0"/>
              </a:rPr>
              <a:t>sequence</a:t>
            </a:r>
            <a:r>
              <a:rPr lang="en-US" sz="1800" dirty="0" smtClean="0">
                <a:latin typeface="Times New Roman" panose="02020603050405020304" pitchFamily="18" charset="0"/>
                <a:cs typeface="Times New Roman" panose="02020603050405020304" pitchFamily="18" charset="0"/>
              </a:rPr>
              <a:t> (‘intrinsic’ variation) and features variant in their </a:t>
            </a:r>
            <a:r>
              <a:rPr lang="en-US" sz="1800" u="sng" dirty="0" smtClean="0">
                <a:latin typeface="Times New Roman" panose="02020603050405020304" pitchFamily="18" charset="0"/>
                <a:cs typeface="Times New Roman" panose="02020603050405020304" pitchFamily="18" charset="0"/>
              </a:rPr>
              <a:t>expression </a:t>
            </a:r>
            <a:r>
              <a:rPr lang="en-US" sz="1800" dirty="0" smtClean="0">
                <a:latin typeface="Times New Roman" panose="02020603050405020304" pitchFamily="18" charset="0"/>
                <a:cs typeface="Times New Roman" panose="02020603050405020304" pitchFamily="18" charset="0"/>
              </a:rPr>
              <a:t>(‘extrinsic’ variation)</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Attributes of these variant 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zygosity, genomic position, copy number, etc.</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Experimental tools and reagents used to generate such variant 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constructs, RNA interference reagents, </a:t>
            </a:r>
            <a:r>
              <a:rPr lang="en-US" sz="1800" dirty="0" err="1" smtClean="0">
                <a:latin typeface="Times New Roman" panose="02020603050405020304" pitchFamily="18" charset="0"/>
                <a:cs typeface="Times New Roman" panose="02020603050405020304" pitchFamily="18" charset="0"/>
              </a:rPr>
              <a:t>Crisprs</a:t>
            </a:r>
            <a:r>
              <a:rPr lang="en-US" sz="1800" dirty="0" smtClean="0">
                <a:latin typeface="Times New Roman" panose="02020603050405020304" pitchFamily="18" charset="0"/>
                <a:cs typeface="Times New Roman" panose="02020603050405020304" pitchFamily="18" charset="0"/>
              </a:rPr>
              <a:t>/TALENs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G2P ‘Association’  patterns to describe causal relationships to  phenotypes </a:t>
            </a:r>
            <a:r>
              <a:rPr lang="en-US" sz="2400" dirty="0">
                <a:latin typeface="Times New Roman" panose="02020603050405020304" pitchFamily="18" charset="0"/>
                <a:cs typeface="Times New Roman" panose="02020603050405020304" pitchFamily="18" charset="0"/>
              </a:rPr>
              <a:t>and </a:t>
            </a:r>
            <a:r>
              <a:rPr lang="en-US" sz="2400" dirty="0" smtClean="0">
                <a:latin typeface="Times New Roman" panose="02020603050405020304" pitchFamily="18" charset="0"/>
                <a:cs typeface="Times New Roman" panose="02020603050405020304" pitchFamily="18" charset="0"/>
              </a:rPr>
              <a:t>diseases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qualified by environment and developmental stage</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supported by evidence </a:t>
            </a:r>
            <a:r>
              <a:rPr lang="en-US" sz="1800" dirty="0">
                <a:latin typeface="Times New Roman" panose="02020603050405020304" pitchFamily="18" charset="0"/>
                <a:cs typeface="Times New Roman" panose="02020603050405020304" pitchFamily="18" charset="0"/>
              </a:rPr>
              <a:t>and </a:t>
            </a:r>
            <a:r>
              <a:rPr lang="en-US" sz="1800" dirty="0" smtClean="0">
                <a:latin typeface="Times New Roman" panose="02020603050405020304" pitchFamily="18" charset="0"/>
                <a:cs typeface="Times New Roman" panose="02020603050405020304" pitchFamily="18" charset="0"/>
              </a:rPr>
              <a:t>provenance metadata</a:t>
            </a: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6388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35573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Extra/Outdated Slides</a:t>
            </a:r>
            <a:endParaRPr lang="en-US" dirty="0"/>
          </a:p>
        </p:txBody>
      </p:sp>
    </p:spTree>
    <p:extLst>
      <p:ext uri="{BB962C8B-B14F-4D97-AF65-F5344CB8AC3E}">
        <p14:creationId xmlns:p14="http://schemas.microsoft.com/office/powerpoint/2010/main" val="4280595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Users\brushm\AppData\Roaming\PixelMetrics\CaptureWiz\Temp\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024" y="1914726"/>
            <a:ext cx="1296776" cy="3958580"/>
          </a:xfrm>
          <a:prstGeom prst="rect">
            <a:avLst/>
          </a:prstGeom>
          <a:noFill/>
          <a:extLst>
            <a:ext uri="{909E8E84-426E-40DD-AFC4-6F175D3DCCD1}">
              <a14:hiddenFill xmlns:a14="http://schemas.microsoft.com/office/drawing/2010/main">
                <a:solidFill>
                  <a:srgbClr val="FFFFFF"/>
                </a:solidFill>
              </a14:hiddenFill>
            </a:ext>
          </a:extLst>
        </p:spPr>
      </p:pic>
      <p:sp>
        <p:nvSpPr>
          <p:cNvPr id="25" name="Arc 24"/>
          <p:cNvSpPr/>
          <p:nvPr/>
        </p:nvSpPr>
        <p:spPr>
          <a:xfrm rot="12175091">
            <a:off x="3171040" y="3915996"/>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349536" y="4426271"/>
            <a:ext cx="1099023" cy="1222115"/>
          </a:xfrm>
          <a:prstGeom prst="arc">
            <a:avLst>
              <a:gd name="adj1" fmla="val 16200000"/>
              <a:gd name="adj2" fmla="val 19790317"/>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Rectangle 26"/>
          <p:cNvSpPr/>
          <p:nvPr/>
        </p:nvSpPr>
        <p:spPr>
          <a:xfrm>
            <a:off x="5069159" y="4220517"/>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pic>
        <p:nvPicPr>
          <p:cNvPr id="28" name="Picture 27" descr="phenotype_propagation_alt_MH.png"/>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80000"/>
                    </a14:imgEffect>
                  </a14:imgLayer>
                </a14:imgProps>
              </a:ext>
              <a:ext uri="{28A0092B-C50C-407E-A947-70E740481C1C}">
                <a14:useLocalDpi xmlns:a14="http://schemas.microsoft.com/office/drawing/2010/main" val="0"/>
              </a:ext>
            </a:extLst>
          </a:blip>
          <a:srcRect l="25395" t="5451" r="69578" b="85772"/>
          <a:stretch/>
        </p:blipFill>
        <p:spPr>
          <a:xfrm>
            <a:off x="6350535" y="3964414"/>
            <a:ext cx="995530" cy="694992"/>
          </a:xfrm>
          <a:prstGeom prst="rect">
            <a:avLst/>
          </a:prstGeom>
        </p:spPr>
      </p:pic>
      <p:cxnSp>
        <p:nvCxnSpPr>
          <p:cNvPr id="29" name="Straight Arrow Connector 28"/>
          <p:cNvCxnSpPr/>
          <p:nvPr/>
        </p:nvCxnSpPr>
        <p:spPr>
          <a:xfrm>
            <a:off x="2707213" y="4408893"/>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95468" y="4206362"/>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33" name="Arc 32"/>
          <p:cNvSpPr/>
          <p:nvPr/>
        </p:nvSpPr>
        <p:spPr>
          <a:xfrm rot="14511794">
            <a:off x="3269711" y="3472474"/>
            <a:ext cx="1044433" cy="1209018"/>
          </a:xfrm>
          <a:prstGeom prst="arc">
            <a:avLst>
              <a:gd name="adj1" fmla="val 18232824"/>
              <a:gd name="adj2" fmla="val 0"/>
            </a:avLst>
          </a:prstGeom>
          <a:ln w="2857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3659971">
            <a:off x="3238400" y="270866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Arc 34"/>
          <p:cNvSpPr/>
          <p:nvPr/>
        </p:nvSpPr>
        <p:spPr>
          <a:xfrm rot="13222726">
            <a:off x="3229683" y="200947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Rectangle 44"/>
          <p:cNvSpPr/>
          <p:nvPr/>
        </p:nvSpPr>
        <p:spPr>
          <a:xfrm>
            <a:off x="4916759" y="2012173"/>
            <a:ext cx="280070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 V [n2]</a:t>
            </a:r>
            <a:endParaRPr lang="en-US" sz="1400" i="1" dirty="0">
              <a:latin typeface="Times New Roman" panose="02020603050405020304" pitchFamily="18" charset="0"/>
              <a:cs typeface="Times New Roman" panose="02020603050405020304" pitchFamily="18" charset="0"/>
            </a:endParaRPr>
          </a:p>
        </p:txBody>
      </p:sp>
      <p:sp>
        <p:nvSpPr>
          <p:cNvPr id="46" name="Rectangle 45"/>
          <p:cNvSpPr/>
          <p:nvPr/>
        </p:nvSpPr>
        <p:spPr>
          <a:xfrm>
            <a:off x="4942159" y="2711943"/>
            <a:ext cx="2435218"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fog-2(oz40)V </a:t>
            </a:r>
            <a:endParaRPr lang="en-US" sz="1400" i="1" dirty="0">
              <a:latin typeface="Times New Roman" panose="02020603050405020304" pitchFamily="18" charset="0"/>
              <a:cs typeface="Times New Roman" panose="02020603050405020304" pitchFamily="18" charset="0"/>
            </a:endParaRPr>
          </a:p>
        </p:txBody>
      </p:sp>
      <p:sp>
        <p:nvSpPr>
          <p:cNvPr id="47" name="Rectangle 46"/>
          <p:cNvSpPr/>
          <p:nvPr/>
        </p:nvSpPr>
        <p:spPr>
          <a:xfrm>
            <a:off x="5028519" y="3463601"/>
            <a:ext cx="129875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daf-2(e1370)III</a:t>
            </a:r>
            <a:endParaRPr lang="en-US" sz="1400" i="1" dirty="0">
              <a:latin typeface="Times New Roman" panose="02020603050405020304" pitchFamily="18" charset="0"/>
              <a:cs typeface="Times New Roman" panose="02020603050405020304" pitchFamily="18" charset="0"/>
            </a:endParaRPr>
          </a:p>
        </p:txBody>
      </p:sp>
      <p:sp>
        <p:nvSpPr>
          <p:cNvPr id="48" name="Rectangle 47"/>
          <p:cNvSpPr/>
          <p:nvPr/>
        </p:nvSpPr>
        <p:spPr>
          <a:xfrm>
            <a:off x="5338289" y="4891263"/>
            <a:ext cx="63511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e1370</a:t>
            </a:r>
            <a:endParaRPr lang="en-US" sz="1400" i="1" dirty="0">
              <a:latin typeface="Times New Roman" panose="02020603050405020304" pitchFamily="18" charset="0"/>
              <a:cs typeface="Times New Roman" panose="02020603050405020304" pitchFamily="18" charset="0"/>
            </a:endParaRPr>
          </a:p>
        </p:txBody>
      </p:sp>
      <p:sp>
        <p:nvSpPr>
          <p:cNvPr id="49" name="Rectangle 48"/>
          <p:cNvSpPr/>
          <p:nvPr/>
        </p:nvSpPr>
        <p:spPr>
          <a:xfrm>
            <a:off x="5356689" y="5513429"/>
            <a:ext cx="57099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a:t>
            </a:r>
            <a:endParaRPr lang="en-US" sz="1400" i="1" dirty="0">
              <a:latin typeface="Times New Roman" panose="02020603050405020304" pitchFamily="18" charset="0"/>
              <a:cs typeface="Times New Roman" panose="02020603050405020304" pitchFamily="18" charset="0"/>
            </a:endParaRPr>
          </a:p>
        </p:txBody>
      </p:sp>
      <p:sp>
        <p:nvSpPr>
          <p:cNvPr id="50" name="Rectangle 49"/>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Content Placeholder 2"/>
          <p:cNvSpPr txBox="1">
            <a:spLocks/>
          </p:cNvSpPr>
          <p:nvPr/>
        </p:nvSpPr>
        <p:spPr>
          <a:xfrm>
            <a:off x="387044" y="838200"/>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Phenotypes can be propagated ‘up’ a genotype as well, when annotations are made to smaller elements (e.g. alleles)</a:t>
            </a:r>
            <a:endParaRPr lang="en-US" dirty="0" smtClean="0">
              <a:latin typeface="Times New Roman" panose="02020603050405020304" pitchFamily="18" charset="0"/>
              <a:cs typeface="Times New Roman" panose="02020603050405020304" pitchFamily="18" charset="0"/>
            </a:endParaRPr>
          </a:p>
        </p:txBody>
      </p:sp>
      <p:sp>
        <p:nvSpPr>
          <p:cNvPr id="52" name="TextBox 51"/>
          <p:cNvSpPr txBox="1"/>
          <p:nvPr/>
        </p:nvSpPr>
        <p:spPr>
          <a:xfrm>
            <a:off x="495180" y="2018610"/>
            <a:ext cx="2122863" cy="1887696"/>
          </a:xfrm>
          <a:prstGeom prst="rect">
            <a:avLst/>
          </a:prstGeom>
          <a:noFill/>
        </p:spPr>
        <p:txBody>
          <a:bodyPr wrap="square" rtlCol="0">
            <a:spAutoFit/>
          </a:bodyPr>
          <a:lstStyle/>
          <a:p>
            <a:pPr algn="ctr">
              <a:lnSpc>
                <a:spcPts val="2000"/>
              </a:lnSpc>
            </a:pPr>
            <a:r>
              <a:rPr lang="en-US" sz="1200" u="sng" dirty="0" smtClean="0">
                <a:latin typeface="Times New Roman" panose="02020603050405020304" pitchFamily="18" charset="0"/>
                <a:cs typeface="Times New Roman" panose="02020603050405020304" pitchFamily="18" charset="0"/>
              </a:rPr>
              <a:t>Down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a:p>
            <a:pPr algn="ctr">
              <a:lnSpc>
                <a:spcPts val="2000"/>
              </a:lnSpc>
            </a:pPr>
            <a:endParaRPr lang="en-US" sz="1200" dirty="0" smtClean="0">
              <a:latin typeface="Times New Roman" panose="02020603050405020304" pitchFamily="18" charset="0"/>
              <a:cs typeface="Times New Roman" panose="02020603050405020304" pitchFamily="18" charset="0"/>
            </a:endParaRPr>
          </a:p>
          <a:p>
            <a:pPr algn="ctr">
              <a:lnSpc>
                <a:spcPts val="2000"/>
              </a:lnSpc>
            </a:pPr>
            <a:r>
              <a:rPr lang="en-US" sz="1200" u="sng" dirty="0" smtClean="0">
                <a:latin typeface="Times New Roman" panose="02020603050405020304" pitchFamily="18" charset="0"/>
                <a:cs typeface="Times New Roman" panose="02020603050405020304" pitchFamily="18" charset="0"/>
              </a:rPr>
              <a:t>Up</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has_variant_part</a:t>
            </a:r>
            <a:r>
              <a:rPr lang="en-US" sz="1200" dirty="0" smtClean="0">
                <a:latin typeface="Times New Roman" panose="02020603050405020304" pitchFamily="18" charset="0"/>
                <a:cs typeface="Times New Roman" panose="02020603050405020304" pitchFamily="18" charset="0"/>
              </a:rPr>
              <a:t> o</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53" name="TextBox 52"/>
          <p:cNvSpPr txBox="1"/>
          <p:nvPr/>
        </p:nvSpPr>
        <p:spPr>
          <a:xfrm>
            <a:off x="672152" y="1752600"/>
            <a:ext cx="1806881" cy="338554"/>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Property Chains</a:t>
            </a:r>
            <a:endParaRPr lang="en-US" sz="1600" b="1"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667000" y="3923626"/>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6" name="TextBox 35"/>
          <p:cNvSpPr txBox="1"/>
          <p:nvPr/>
        </p:nvSpPr>
        <p:spPr>
          <a:xfrm>
            <a:off x="2860190" y="3022567"/>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30" name="Title 1"/>
          <p:cNvSpPr txBox="1">
            <a:spLocks/>
          </p:cNvSpPr>
          <p:nvPr/>
        </p:nvSpPr>
        <p:spPr>
          <a:xfrm>
            <a:off x="291152" y="0"/>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‘Up’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93948" y="5867400"/>
            <a:ext cx="8689553" cy="769441"/>
          </a:xfrm>
          <a:prstGeom prst="rect">
            <a:avLst/>
          </a:prstGeom>
          <a:noFill/>
        </p:spPr>
        <p:txBody>
          <a:bodyPr wrap="square" rtlCol="0">
            <a:spAutoFit/>
          </a:bodyPr>
          <a:lstStyle/>
          <a:p>
            <a:pPr algn="ctr"/>
            <a:r>
              <a:rPr lang="en-US" sz="1100" dirty="0" smtClean="0">
                <a:solidFill>
                  <a:srgbClr val="C00000"/>
                </a:solidFill>
                <a:latin typeface="Times New Roman" panose="02020603050405020304" pitchFamily="18" charset="0"/>
                <a:cs typeface="Times New Roman" panose="02020603050405020304" pitchFamily="18" charset="0"/>
              </a:rPr>
              <a:t>* Propagation up a genotype is not yet performed, as all sources assert phenotype associations on the highest level of the genotype they represent in their data.  So propagation up a genotype would only happen if a separate source for the same species asserts phenotypes at a different level, where there may be an assertion on a variant allele from Source A that could get propagated to a complete genotype containing this variant in Source B.  But as noted later for propagation ‘down’ genotypes, we may not want to propagate to complex genotypes where more than one gene is affected.</a:t>
            </a:r>
            <a:endParaRPr lang="en-US" sz="11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7754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4" name="AutoShape 2" descr="Screen Shot 2016-06-01 at 9.19.37 AM.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Screen Shot 2016-06-01 at 9.19.37 AM.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Screen Shot 2016-06-01 at 9.19.37 AM.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C:\Users\brushm\AppData\Roaming\PixelMetrics\CaptureWiz\Temp\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5" y="2133600"/>
            <a:ext cx="7905102" cy="3895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6001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C:\Users\brushm\AppData\Roaming\PixelMetrics\CaptureWiz\Temp\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828800"/>
            <a:ext cx="8760166"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1899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Challenges/Approaches</a:t>
            </a:r>
            <a:endParaRPr lang="en-US" dirty="0"/>
          </a:p>
        </p:txBody>
      </p:sp>
      <p:sp>
        <p:nvSpPr>
          <p:cNvPr id="4" name="Content Placeholder 3"/>
          <p:cNvSpPr>
            <a:spLocks noGrp="1"/>
          </p:cNvSpPr>
          <p:nvPr>
            <p:ph idx="1"/>
          </p:nvPr>
        </p:nvSpPr>
        <p:spPr/>
        <p:txBody>
          <a:bodyPr>
            <a:normAutofit fontScale="85000" lnSpcReduction="20000"/>
          </a:bodyPr>
          <a:lstStyle/>
          <a:p>
            <a:pPr fontAlgn="base"/>
            <a:r>
              <a:rPr lang="en-US" dirty="0"/>
              <a:t>Challenges</a:t>
            </a:r>
          </a:p>
          <a:p>
            <a:pPr lvl="1" fontAlgn="base"/>
            <a:r>
              <a:rPr lang="en-US" dirty="0"/>
              <a:t>Each MOD has a different </a:t>
            </a:r>
            <a:r>
              <a:rPr lang="en-US" b="1" dirty="0" err="1"/>
              <a:t>datamodel</a:t>
            </a:r>
            <a:r>
              <a:rPr lang="en-US" dirty="0"/>
              <a:t> for genotypes and genetic entities</a:t>
            </a:r>
          </a:p>
          <a:p>
            <a:pPr lvl="1" fontAlgn="base"/>
            <a:r>
              <a:rPr lang="en-US" dirty="0"/>
              <a:t>Each MOD has different </a:t>
            </a:r>
            <a:r>
              <a:rPr lang="en-US" b="1" dirty="0"/>
              <a:t>curation practices </a:t>
            </a:r>
            <a:r>
              <a:rPr lang="en-US" dirty="0"/>
              <a:t>for which kind of entity they attach phenotypes to</a:t>
            </a:r>
          </a:p>
          <a:p>
            <a:pPr fontAlgn="base"/>
            <a:r>
              <a:rPr lang="en-US" dirty="0"/>
              <a:t>Approach</a:t>
            </a:r>
          </a:p>
          <a:p>
            <a:pPr lvl="1" fontAlgn="base"/>
            <a:r>
              <a:rPr lang="en-US" dirty="0"/>
              <a:t>Hierarchical ‘partonomy’ model of genotypes</a:t>
            </a:r>
          </a:p>
          <a:p>
            <a:pPr lvl="1" fontAlgn="base"/>
            <a:r>
              <a:rPr lang="en-US" dirty="0"/>
              <a:t>Analogy with genomic entities</a:t>
            </a:r>
          </a:p>
          <a:p>
            <a:pPr lvl="2" fontAlgn="base"/>
            <a:r>
              <a:rPr lang="en-US" dirty="0"/>
              <a:t>Gene, transcript, feature</a:t>
            </a:r>
          </a:p>
          <a:p>
            <a:pPr lvl="2" fontAlgn="base"/>
            <a:r>
              <a:rPr lang="en-US" dirty="0"/>
              <a:t>GFF3, SO</a:t>
            </a:r>
          </a:p>
          <a:p>
            <a:pPr lvl="1" fontAlgn="base"/>
            <a:r>
              <a:rPr lang="en-US" dirty="0"/>
              <a:t>GENO: Genotype Ontology</a:t>
            </a:r>
          </a:p>
          <a:p>
            <a:pPr lvl="2" fontAlgn="base"/>
            <a:r>
              <a:rPr lang="en-US" u="sng" dirty="0">
                <a:hlinkClick r:id="rId2"/>
              </a:rPr>
              <a:t>https://github.com/monarch-initiative/GENO-ontology</a:t>
            </a:r>
            <a:r>
              <a:rPr lang="en-US" dirty="0"/>
              <a:t>  </a:t>
            </a:r>
          </a:p>
          <a:p>
            <a:endParaRPr lang="en-US" dirty="0"/>
          </a:p>
        </p:txBody>
      </p:sp>
    </p:spTree>
    <p:extLst>
      <p:ext uri="{BB962C8B-B14F-4D97-AF65-F5344CB8AC3E}">
        <p14:creationId xmlns:p14="http://schemas.microsoft.com/office/powerpoint/2010/main" val="6540185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575408"/>
            <a:ext cx="2971800" cy="50520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The Intrinsic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04800" y="807756"/>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1800" dirty="0">
                <a:latin typeface="Times New Roman" panose="02020603050405020304" pitchFamily="18" charset="0"/>
                <a:cs typeface="Times New Roman" panose="02020603050405020304" pitchFamily="18" charset="0"/>
              </a:rPr>
              <a:t>An </a:t>
            </a:r>
            <a:r>
              <a:rPr lang="en-US" sz="1800" dirty="0" smtClean="0">
                <a:latin typeface="Times New Roman" panose="02020603050405020304" pitchFamily="18" charset="0"/>
                <a:cs typeface="Times New Roman" panose="02020603050405020304" pitchFamily="18" charset="0"/>
              </a:rPr>
              <a:t>‘intrinsic’ genotype </a:t>
            </a:r>
            <a:r>
              <a:rPr lang="en-US" sz="1800" dirty="0">
                <a:latin typeface="Times New Roman" panose="02020603050405020304" pitchFamily="18" charset="0"/>
                <a:cs typeface="Times New Roman" panose="02020603050405020304" pitchFamily="18" charset="0"/>
              </a:rPr>
              <a:t>is decomposed into its more fundamental components of </a:t>
            </a:r>
            <a:r>
              <a:rPr lang="en-US" sz="1800" dirty="0" smtClean="0">
                <a:latin typeface="Times New Roman" panose="02020603050405020304" pitchFamily="18" charset="0"/>
                <a:cs typeface="Times New Roman" panose="02020603050405020304" pitchFamily="18" charset="0"/>
              </a:rPr>
              <a:t>variation that represent </a:t>
            </a:r>
            <a:r>
              <a:rPr lang="en-US" sz="1800" dirty="0">
                <a:latin typeface="Times New Roman" panose="02020603050405020304" pitchFamily="18" charset="0"/>
                <a:cs typeface="Times New Roman" panose="02020603050405020304" pitchFamily="18" charset="0"/>
              </a:rPr>
              <a:t>the ‘levels’ of  </a:t>
            </a:r>
            <a:r>
              <a:rPr lang="en-US" sz="1800" dirty="0" smtClean="0">
                <a:latin typeface="Times New Roman" panose="02020603050405020304" pitchFamily="18" charset="0"/>
                <a:cs typeface="Times New Roman" panose="02020603050405020304" pitchFamily="18" charset="0"/>
              </a:rPr>
              <a:t>variation to </a:t>
            </a:r>
            <a:r>
              <a:rPr lang="en-US" sz="1800" dirty="0">
                <a:latin typeface="Times New Roman" panose="02020603050405020304" pitchFamily="18" charset="0"/>
                <a:cs typeface="Times New Roman" panose="02020603050405020304" pitchFamily="18" charset="0"/>
              </a:rPr>
              <a:t>which phenotype </a:t>
            </a:r>
            <a:r>
              <a:rPr lang="en-US" sz="1800" dirty="0" smtClean="0">
                <a:latin typeface="Times New Roman" panose="02020603050405020304" pitchFamily="18" charset="0"/>
                <a:cs typeface="Times New Roman" panose="02020603050405020304" pitchFamily="18" charset="0"/>
              </a:rPr>
              <a:t>are commonly associated.</a:t>
            </a:r>
          </a:p>
          <a:p>
            <a:pPr marL="0" indent="0">
              <a:buFont typeface="Arial" panose="020B0604020202020204" pitchFamily="34" charset="0"/>
              <a:buNone/>
            </a:pP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sp>
        <p:nvSpPr>
          <p:cNvPr id="17" name="Rectangle 16"/>
          <p:cNvSpPr/>
          <p:nvPr/>
        </p:nvSpPr>
        <p:spPr>
          <a:xfrm>
            <a:off x="450274" y="1500850"/>
            <a:ext cx="3131126"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Describes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200" y="2297575"/>
            <a:ext cx="2362200"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the </a:t>
            </a:r>
            <a:r>
              <a:rPr lang="en-US" sz="1300" u="sng" dirty="0" smtClean="0">
                <a:latin typeface="Times New Roman" panose="02020603050405020304" pitchFamily="18" charset="0"/>
                <a:cs typeface="Times New Roman" panose="02020603050405020304" pitchFamily="18" charset="0"/>
              </a:rPr>
              <a:t>set</a:t>
            </a:r>
            <a:r>
              <a:rPr lang="en-US" sz="1300" dirty="0" smtClean="0">
                <a:latin typeface="Times New Roman" panose="02020603050405020304" pitchFamily="18" charset="0"/>
                <a:cs typeface="Times New Roman" panose="02020603050405020304" pitchFamily="18" charset="0"/>
              </a:rPr>
              <a:t> of all single locus complements containing at least one variant.</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3433825"/>
            <a:ext cx="264148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a:t>
            </a:r>
            <a:r>
              <a:rPr lang="en-US" sz="1300" u="sng" dirty="0" smtClean="0">
                <a:latin typeface="Times New Roman" panose="02020603050405020304" pitchFamily="18" charset="0"/>
                <a:cs typeface="Times New Roman" panose="02020603050405020304" pitchFamily="18" charset="0"/>
              </a:rPr>
              <a:t>set</a:t>
            </a:r>
            <a:r>
              <a:rPr lang="en-US" sz="1300" dirty="0" smtClean="0">
                <a:latin typeface="Times New Roman" panose="02020603050405020304" pitchFamily="18" charset="0"/>
                <a:cs typeface="Times New Roman" panose="02020603050405020304" pitchFamily="18" charset="0"/>
              </a:rPr>
              <a:t> of all alleles at a single locus where at least one allele is variant</a:t>
            </a:r>
            <a:endParaRPr lang="en-US" sz="1300" dirty="0">
              <a:latin typeface="Times New Roman" panose="02020603050405020304" pitchFamily="18" charset="0"/>
              <a:cs typeface="Times New Roman" panose="02020603050405020304" pitchFamily="18" charset="0"/>
            </a:endParaRPr>
          </a:p>
        </p:txBody>
      </p:sp>
      <p:sp>
        <p:nvSpPr>
          <p:cNvPr id="27" name="Rectangle 26"/>
          <p:cNvSpPr/>
          <p:nvPr/>
        </p:nvSpPr>
        <p:spPr>
          <a:xfrm>
            <a:off x="5638800" y="1600200"/>
            <a:ext cx="3363726"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u="sng" dirty="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t24149 / +</a:t>
            </a:r>
            <a:r>
              <a:rPr lang="en-US" sz="1600" i="1" u="sng" dirty="0" smtClean="0">
                <a:latin typeface="Times New Roman" panose="02020603050405020304" pitchFamily="18" charset="0"/>
                <a:cs typeface="Times New Roman" panose="02020603050405020304" pitchFamily="18" charset="0"/>
              </a:rPr>
              <a:t> (AB)</a:t>
            </a:r>
            <a:endParaRPr lang="en-US" sz="1600" i="1" u="sng"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791200" y="2404646"/>
            <a:ext cx="3287526"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u="sng" dirty="0" smtClean="0">
                <a:latin typeface="Times New Roman" panose="02020603050405020304" pitchFamily="18" charset="0"/>
                <a:cs typeface="Times New Roman" panose="02020603050405020304" pitchFamily="18" charset="0"/>
              </a:rPr>
              <a:t>;  fgf3</a:t>
            </a:r>
            <a:r>
              <a:rPr lang="en-US" sz="1600" i="1" u="sng" baseline="30000" dirty="0" smtClean="0">
                <a:latin typeface="Times New Roman" panose="02020603050405020304" pitchFamily="18" charset="0"/>
                <a:cs typeface="Times New Roman" panose="02020603050405020304" pitchFamily="18" charset="0"/>
              </a:rPr>
              <a:t>t24149 / +</a:t>
            </a:r>
            <a:endParaRPr lang="en-US" sz="1600" i="1" u="sng"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6185848" y="4419600"/>
            <a:ext cx="2819400" cy="502702"/>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a:t>
            </a:r>
            <a:r>
              <a:rPr lang="en-US" sz="1600" i="1" baseline="300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a:t>
            </a:r>
            <a:r>
              <a:rPr lang="en-US" sz="1600" i="1" baseline="30000" dirty="0" smtClean="0">
                <a:latin typeface="Times New Roman" panose="02020603050405020304" pitchFamily="18" charset="0"/>
                <a:cs typeface="Times New Roman" panose="02020603050405020304" pitchFamily="18" charset="0"/>
              </a:rPr>
              <a:t>9</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85848" y="5374944"/>
            <a:ext cx="2819400"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ti282a</a:t>
            </a:r>
            <a:r>
              <a:rPr lang="en-US" sz="1600" i="1" dirty="0" smtClean="0">
                <a:latin typeface="Times New Roman" panose="02020603050405020304" pitchFamily="18" charset="0"/>
                <a:cs typeface="Times New Roman" panose="02020603050405020304" pitchFamily="18" charset="0"/>
              </a:rPr>
              <a:t>      |     </a:t>
            </a:r>
            <a:r>
              <a:rPr lang="en-US" sz="1600" i="1" u="sng" dirty="0" smtClean="0">
                <a:latin typeface="Times New Roman" panose="02020603050405020304" pitchFamily="18" charset="0"/>
                <a:cs typeface="Times New Roman" panose="02020603050405020304" pitchFamily="18" charset="0"/>
              </a:rPr>
              <a:t>t29149</a:t>
            </a:r>
            <a:endParaRPr lang="en-US" sz="1600" i="1" u="sng"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6172200" y="6200506"/>
            <a:ext cx="2819400" cy="502702"/>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dirty="0" smtClean="0">
                <a:latin typeface="Times New Roman" panose="02020603050405020304" pitchFamily="18" charset="0"/>
                <a:cs typeface="Times New Roman" panose="02020603050405020304" pitchFamily="18" charset="0"/>
              </a:rPr>
              <a:t>    |    </a:t>
            </a:r>
            <a:r>
              <a:rPr lang="en-US" sz="1600" i="1" u="sng" dirty="0" smtClean="0">
                <a:latin typeface="Times New Roman" panose="02020603050405020304" pitchFamily="18" charset="0"/>
                <a:cs typeface="Times New Roman" panose="02020603050405020304" pitchFamily="18" charset="0"/>
              </a:rPr>
              <a:t>fgf3</a:t>
            </a:r>
            <a:endParaRPr lang="en-US" sz="1600" i="1" u="sng"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932045" y="3429000"/>
            <a:ext cx="3135755"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dirty="0" smtClean="0">
                <a:latin typeface="Times New Roman" panose="02020603050405020304" pitchFamily="18" charset="0"/>
                <a:cs typeface="Times New Roman" panose="02020603050405020304" pitchFamily="18" charset="0"/>
              </a:rPr>
              <a:t>    </a:t>
            </a:r>
            <a:r>
              <a:rPr lang="en-US" sz="1600" u="sng" dirty="0" smtClean="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t24149 / +</a:t>
            </a:r>
            <a:endParaRPr lang="en-US" sz="1600" i="1" u="sng" baseline="30000" dirty="0">
              <a:latin typeface="Times New Roman" panose="02020603050405020304" pitchFamily="18" charset="0"/>
              <a:cs typeface="Times New Roman" panose="02020603050405020304" pitchFamily="18" charset="0"/>
            </a:endParaRPr>
          </a:p>
        </p:txBody>
      </p:sp>
      <p:sp>
        <p:nvSpPr>
          <p:cNvPr id="25" name="Rectangle 2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26416" y="5273079"/>
            <a:ext cx="2369834"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a:t>
            </a:r>
            <a:r>
              <a:rPr lang="en-US" sz="1300" u="sng" dirty="0" smtClean="0">
                <a:latin typeface="Times New Roman" panose="02020603050405020304" pitchFamily="18" charset="0"/>
                <a:cs typeface="Times New Roman" panose="02020603050405020304" pitchFamily="18" charset="0"/>
              </a:rPr>
              <a:t>continuous feature</a:t>
            </a:r>
            <a:r>
              <a:rPr lang="en-US" sz="1300" dirty="0" smtClean="0">
                <a:latin typeface="Times New Roman" panose="02020603050405020304" pitchFamily="18" charset="0"/>
                <a:cs typeface="Times New Roman" panose="02020603050405020304" pitchFamily="18" charset="0"/>
              </a:rPr>
              <a:t> whose extent is the deviation from a reference. Typically a particular mutation within a gene.</a:t>
            </a:r>
            <a:endParaRPr lang="en-US" sz="1300" dirty="0">
              <a:latin typeface="Times New Roman" panose="02020603050405020304" pitchFamily="18" charset="0"/>
              <a:cs typeface="Times New Roman" panose="02020603050405020304" pitchFamily="18" charset="0"/>
            </a:endParaRPr>
          </a:p>
        </p:txBody>
      </p:sp>
      <p:sp>
        <p:nvSpPr>
          <p:cNvPr id="30" name="Rectangle 29"/>
          <p:cNvSpPr/>
          <p:nvPr/>
        </p:nvSpPr>
        <p:spPr>
          <a:xfrm>
            <a:off x="434050" y="4038600"/>
            <a:ext cx="2667000" cy="109260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a:t>
            </a:r>
            <a:r>
              <a:rPr lang="en-US" sz="1300" u="sng" dirty="0" smtClean="0">
                <a:latin typeface="Times New Roman" panose="02020603050405020304" pitchFamily="18" charset="0"/>
                <a:cs typeface="Times New Roman" panose="02020603050405020304" pitchFamily="18" charset="0"/>
              </a:rPr>
              <a:t>continuous feature </a:t>
            </a:r>
            <a:r>
              <a:rPr lang="en-US" sz="1300" dirty="0" smtClean="0">
                <a:latin typeface="Times New Roman" panose="02020603050405020304" pitchFamily="18" charset="0"/>
                <a:cs typeface="Times New Roman" panose="02020603050405020304" pitchFamily="18" charset="0"/>
              </a:rPr>
              <a:t>that contains as part a sequence alteration (or </a:t>
            </a:r>
            <a:r>
              <a:rPr lang="en-US" sz="1300" dirty="0">
                <a:latin typeface="Times New Roman" panose="02020603050405020304" pitchFamily="18" charset="0"/>
                <a:cs typeface="Times New Roman" panose="02020603050405020304" pitchFamily="18" charset="0"/>
              </a:rPr>
              <a:t>is itself a sequence </a:t>
            </a:r>
            <a:r>
              <a:rPr lang="en-US" sz="1300" dirty="0" smtClean="0">
                <a:latin typeface="Times New Roman" panose="02020603050405020304" pitchFamily="18" charset="0"/>
                <a:cs typeface="Times New Roman" panose="02020603050405020304" pitchFamily="18" charset="0"/>
              </a:rPr>
              <a:t>alteration). Typically a variant version of a gene (i.e. a gene haplotype).</a:t>
            </a:r>
            <a:endParaRPr lang="en-US" sz="1300" dirty="0">
              <a:latin typeface="Times New Roman" panose="02020603050405020304" pitchFamily="18" charset="0"/>
              <a:cs typeface="Times New Roman" panose="02020603050405020304" pitchFamily="18" charset="0"/>
            </a:endParaRPr>
          </a:p>
        </p:txBody>
      </p:sp>
      <p:sp>
        <p:nvSpPr>
          <p:cNvPr id="21" name="Rectangle 20"/>
          <p:cNvSpPr/>
          <p:nvPr/>
        </p:nvSpPr>
        <p:spPr>
          <a:xfrm>
            <a:off x="421662" y="6150592"/>
            <a:ext cx="3083538"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gene(s) that are altered by a sequence alteration as part of the genotype.</a:t>
            </a:r>
            <a:endParaRPr lang="en-US" sz="1300" dirty="0">
              <a:latin typeface="Times New Roman" panose="02020603050405020304" pitchFamily="18" charset="0"/>
              <a:cs typeface="Times New Roman" panose="02020603050405020304" pitchFamily="18" charset="0"/>
            </a:endParaRPr>
          </a:p>
        </p:txBody>
      </p:sp>
      <p:sp>
        <p:nvSpPr>
          <p:cNvPr id="5" name="Rectangle 4"/>
          <p:cNvSpPr/>
          <p:nvPr/>
        </p:nvSpPr>
        <p:spPr>
          <a:xfrm>
            <a:off x="3375660" y="4528810"/>
            <a:ext cx="533400" cy="20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388360" y="4502134"/>
            <a:ext cx="571500" cy="261610"/>
          </a:xfrm>
          <a:prstGeom prst="rect">
            <a:avLst/>
          </a:prstGeom>
          <a:noFill/>
        </p:spPr>
        <p:txBody>
          <a:bodyPr wrap="square" rtlCol="0">
            <a:spAutoFit/>
          </a:bodyPr>
          <a:lstStyle/>
          <a:p>
            <a:pPr algn="ctr"/>
            <a:r>
              <a:rPr lang="en-US" sz="1050" dirty="0" smtClean="0">
                <a:solidFill>
                  <a:schemeClr val="tx1">
                    <a:lumMod val="85000"/>
                    <a:lumOff val="15000"/>
                  </a:schemeClr>
                </a:solidFill>
                <a:latin typeface="Aharoni" panose="02010803020104030203" pitchFamily="2" charset="-79"/>
                <a:cs typeface="Aharoni" panose="02010803020104030203" pitchFamily="2" charset="-79"/>
              </a:rPr>
              <a:t>gene</a:t>
            </a:r>
            <a:endParaRPr lang="en-US" sz="1050" dirty="0">
              <a:solidFill>
                <a:schemeClr val="tx1">
                  <a:lumMod val="85000"/>
                  <a:lumOff val="15000"/>
                </a:schemeClr>
              </a:solidFill>
              <a:latin typeface="Aharoni" panose="02010803020104030203" pitchFamily="2" charset="-79"/>
              <a:cs typeface="Aharoni" panose="02010803020104030203" pitchFamily="2" charset="-79"/>
            </a:endParaRPr>
          </a:p>
        </p:txBody>
      </p:sp>
      <p:sp>
        <p:nvSpPr>
          <p:cNvPr id="24" name="Rectangle 23"/>
          <p:cNvSpPr/>
          <p:nvPr/>
        </p:nvSpPr>
        <p:spPr>
          <a:xfrm>
            <a:off x="4881880" y="4552956"/>
            <a:ext cx="533400" cy="20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894580" y="4521200"/>
            <a:ext cx="571500" cy="261610"/>
          </a:xfrm>
          <a:prstGeom prst="rect">
            <a:avLst/>
          </a:prstGeom>
          <a:noFill/>
        </p:spPr>
        <p:txBody>
          <a:bodyPr wrap="square" rtlCol="0">
            <a:spAutoFit/>
          </a:bodyPr>
          <a:lstStyle/>
          <a:p>
            <a:pPr algn="ctr"/>
            <a:r>
              <a:rPr lang="en-US" sz="1050" dirty="0" smtClean="0">
                <a:solidFill>
                  <a:schemeClr val="tx1">
                    <a:lumMod val="85000"/>
                    <a:lumOff val="15000"/>
                  </a:schemeClr>
                </a:solidFill>
                <a:latin typeface="Aharoni" panose="02010803020104030203" pitchFamily="2" charset="-79"/>
                <a:cs typeface="Aharoni" panose="02010803020104030203" pitchFamily="2" charset="-79"/>
              </a:rPr>
              <a:t>gene</a:t>
            </a:r>
            <a:endParaRPr lang="en-US" sz="1050" dirty="0">
              <a:solidFill>
                <a:schemeClr val="tx1">
                  <a:lumMod val="85000"/>
                  <a:lumOff val="15000"/>
                </a:schemeClr>
              </a:solidFill>
              <a:latin typeface="Aharoni" panose="02010803020104030203" pitchFamily="2" charset="-79"/>
              <a:cs typeface="Aharoni" panose="02010803020104030203" pitchFamily="2" charset="-79"/>
            </a:endParaRPr>
          </a:p>
        </p:txBody>
      </p:sp>
      <p:sp>
        <p:nvSpPr>
          <p:cNvPr id="7" name="Rectangle 6"/>
          <p:cNvSpPr/>
          <p:nvPr/>
        </p:nvSpPr>
        <p:spPr>
          <a:xfrm>
            <a:off x="3276600" y="5867400"/>
            <a:ext cx="1143000" cy="16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800600" y="5890260"/>
            <a:ext cx="1143000" cy="16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341248" y="5819099"/>
            <a:ext cx="1063112" cy="246221"/>
          </a:xfrm>
          <a:prstGeom prst="rect">
            <a:avLst/>
          </a:prstGeom>
          <a:noFill/>
        </p:spPr>
        <p:txBody>
          <a:bodyPr wrap="none" rtlCol="0">
            <a:spAutoFit/>
          </a:bodyPr>
          <a:lstStyle/>
          <a:p>
            <a:r>
              <a:rPr lang="en-US" sz="1000" dirty="0" smtClean="0"/>
              <a:t>affected_feature</a:t>
            </a:r>
            <a:endParaRPr lang="en-US" sz="1000" dirty="0"/>
          </a:p>
        </p:txBody>
      </p:sp>
      <p:sp>
        <p:nvSpPr>
          <p:cNvPr id="34" name="TextBox 33"/>
          <p:cNvSpPr txBox="1"/>
          <p:nvPr/>
        </p:nvSpPr>
        <p:spPr>
          <a:xfrm>
            <a:off x="4846320" y="5829300"/>
            <a:ext cx="1063112" cy="246221"/>
          </a:xfrm>
          <a:prstGeom prst="rect">
            <a:avLst/>
          </a:prstGeom>
          <a:noFill/>
        </p:spPr>
        <p:txBody>
          <a:bodyPr wrap="none" rtlCol="0">
            <a:spAutoFit/>
          </a:bodyPr>
          <a:lstStyle/>
          <a:p>
            <a:r>
              <a:rPr lang="en-US" sz="1000" dirty="0" smtClean="0"/>
              <a:t>affected_feature</a:t>
            </a:r>
            <a:endParaRPr lang="en-US" sz="1000" dirty="0"/>
          </a:p>
        </p:txBody>
      </p:sp>
    </p:spTree>
    <p:extLst>
      <p:ext uri="{BB962C8B-B14F-4D97-AF65-F5344CB8AC3E}">
        <p14:creationId xmlns:p14="http://schemas.microsoft.com/office/powerpoint/2010/main" val="1656599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ZFIN</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906704" y="880646"/>
            <a:ext cx="3330592" cy="338554"/>
          </a:xfrm>
          <a:prstGeom prst="rect">
            <a:avLst/>
          </a:prstGeom>
        </p:spPr>
        <p:txBody>
          <a:bodyPr wrap="none">
            <a:spAutoFit/>
          </a:bodyPr>
          <a:lstStyle/>
          <a:p>
            <a:r>
              <a:rPr lang="en-US" sz="1600" dirty="0">
                <a:hlinkClick r:id="rId3"/>
              </a:rPr>
              <a:t>https://</a:t>
            </a:r>
            <a:r>
              <a:rPr lang="en-US" sz="1600" dirty="0" smtClean="0">
                <a:hlinkClick r:id="rId3"/>
              </a:rPr>
              <a:t>zfin.org/ZDB-GENO-070712-5</a:t>
            </a:r>
            <a:r>
              <a:rPr lang="en-US" sz="1600" dirty="0" smtClean="0"/>
              <a:t> </a:t>
            </a:r>
            <a:endParaRPr lang="en-US" sz="1600" dirty="0"/>
          </a:p>
        </p:txBody>
      </p:sp>
      <p:pic>
        <p:nvPicPr>
          <p:cNvPr id="4100" name="Picture 4" descr="C:\Users\brushm\AppData\Roaming\PixelMetrics\CaptureWiz\Temp\1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575" y="1231325"/>
            <a:ext cx="7989896" cy="540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98989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3950"/>
            <a:ext cx="8382000" cy="5562600"/>
          </a:xfrm>
        </p:spPr>
        <p:txBody>
          <a:bodyPr>
            <a:noAutofit/>
          </a:bodyPr>
          <a:lstStyle/>
          <a:p>
            <a:pPr marL="0" indent="0" fontAlgn="ctr">
              <a:buNone/>
            </a:pPr>
            <a:r>
              <a:rPr lang="en-US" sz="2800" b="1" dirty="0" smtClean="0">
                <a:latin typeface="Times New Roman" panose="02020603050405020304" pitchFamily="18" charset="0"/>
                <a:cs typeface="Times New Roman" panose="02020603050405020304" pitchFamily="18" charset="0"/>
              </a:rPr>
              <a:t>Ontological Foundations</a:t>
            </a:r>
            <a:endParaRPr lang="en-US" sz="2800" dirty="0" smtClean="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BFO </a:t>
            </a:r>
            <a:r>
              <a:rPr lang="en-US" sz="2400" dirty="0">
                <a:latin typeface="Times New Roman" panose="02020603050405020304" pitchFamily="18" charset="0"/>
                <a:cs typeface="Times New Roman" panose="02020603050405020304" pitchFamily="18" charset="0"/>
              </a:rPr>
              <a:t>upper </a:t>
            </a:r>
            <a:r>
              <a:rPr lang="en-US" sz="2400" dirty="0" smtClean="0">
                <a:latin typeface="Times New Roman" panose="02020603050405020304" pitchFamily="18" charset="0"/>
                <a:cs typeface="Times New Roman" panose="02020603050405020304" pitchFamily="18" charset="0"/>
              </a:rPr>
              <a:t>ontology, follows </a:t>
            </a:r>
            <a:r>
              <a:rPr lang="en-US" sz="2400" dirty="0">
                <a:latin typeface="Times New Roman" panose="02020603050405020304" pitchFamily="18" charset="0"/>
                <a:cs typeface="Times New Roman" panose="02020603050405020304" pitchFamily="18" charset="0"/>
              </a:rPr>
              <a:t>OBO </a:t>
            </a:r>
            <a:r>
              <a:rPr lang="en-US" sz="2400" dirty="0" smtClean="0">
                <a:latin typeface="Times New Roman" panose="02020603050405020304" pitchFamily="18" charset="0"/>
                <a:cs typeface="Times New Roman" panose="02020603050405020304" pitchFamily="18" charset="0"/>
              </a:rPr>
              <a:t>Foundry </a:t>
            </a:r>
            <a:r>
              <a:rPr lang="en-US" sz="2400" dirty="0">
                <a:latin typeface="Times New Roman" panose="02020603050405020304" pitchFamily="18" charset="0"/>
                <a:cs typeface="Times New Roman" panose="02020603050405020304" pitchFamily="18" charset="0"/>
              </a:rPr>
              <a:t>principles.  </a:t>
            </a:r>
          </a:p>
          <a:p>
            <a:pPr marL="398463" indent="-290513" fontAlgn="ct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a:t>
            </a:r>
            <a:r>
              <a:rPr lang="en-US" sz="2400" dirty="0" smtClean="0">
                <a:latin typeface="Times New Roman" panose="02020603050405020304" pitchFamily="18" charset="0"/>
                <a:cs typeface="Times New Roman" panose="02020603050405020304" pitchFamily="18" charset="0"/>
              </a:rPr>
              <a:t>rthogonal to and interoperable with the Sequence Ontology</a:t>
            </a:r>
          </a:p>
          <a:p>
            <a:pPr marL="736600" lvl="1" indent="-184150"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extends SO with a more extensive/principled account </a:t>
            </a:r>
            <a:r>
              <a:rPr lang="en-US" sz="2000" dirty="0">
                <a:latin typeface="Times New Roman" panose="02020603050405020304" pitchFamily="18" charset="0"/>
                <a:cs typeface="Times New Roman" panose="02020603050405020304" pitchFamily="18" charset="0"/>
              </a:rPr>
              <a:t>of </a:t>
            </a:r>
            <a:r>
              <a:rPr lang="en-US" sz="2000" dirty="0" smtClean="0">
                <a:latin typeface="Times New Roman" panose="02020603050405020304" pitchFamily="18" charset="0"/>
                <a:cs typeface="Times New Roman" panose="02020603050405020304" pitchFamily="18" charset="0"/>
              </a:rPr>
              <a:t>genetic variation</a:t>
            </a:r>
            <a:endParaRPr lang="en-US" sz="2000" dirty="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Re-uses </a:t>
            </a:r>
            <a:r>
              <a:rPr lang="en-US" sz="2400" dirty="0">
                <a:latin typeface="Times New Roman" panose="02020603050405020304" pitchFamily="18" charset="0"/>
                <a:cs typeface="Times New Roman" panose="02020603050405020304" pitchFamily="18" charset="0"/>
              </a:rPr>
              <a:t>terms and patterns from </a:t>
            </a:r>
            <a:r>
              <a:rPr lang="en-US" sz="2400" dirty="0" smtClean="0">
                <a:latin typeface="Times New Roman" panose="02020603050405020304" pitchFamily="18" charset="0"/>
                <a:cs typeface="Times New Roman" panose="02020603050405020304" pitchFamily="18" charset="0"/>
              </a:rPr>
              <a:t>SO and other ontologies: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FALDO (genomic position descriptions)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OBAN (G2P association model)</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SEPIO (evidence/provenance model)</a:t>
            </a:r>
          </a:p>
          <a:p>
            <a:pPr marL="0" indent="0">
              <a:spcBef>
                <a:spcPts val="1200"/>
              </a:spcBef>
              <a:buNone/>
            </a:pPr>
            <a:r>
              <a:rPr lang="en-US" sz="2800" b="1" dirty="0">
                <a:latin typeface="Times New Roman" panose="02020603050405020304" pitchFamily="18" charset="0"/>
                <a:cs typeface="Times New Roman" panose="02020603050405020304" pitchFamily="18" charset="0"/>
              </a:rPr>
              <a:t>Development</a:t>
            </a:r>
            <a:endParaRPr lang="en-US" sz="28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Openly developed on </a:t>
            </a:r>
            <a:r>
              <a:rPr lang="en-US" sz="2400" dirty="0" err="1">
                <a:latin typeface="Times New Roman" panose="02020603050405020304" pitchFamily="18" charset="0"/>
                <a:cs typeface="Times New Roman" panose="02020603050405020304" pitchFamily="18" charset="0"/>
              </a:rPr>
              <a:t>Github</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hlinkClick r:id="rId3"/>
              </a:rPr>
              <a:t>link</a:t>
            </a:r>
            <a:r>
              <a:rPr lang="en-US" sz="2400" dirty="0">
                <a:latin typeface="Times New Roman" panose="02020603050405020304" pitchFamily="18" charset="0"/>
                <a:cs typeface="Times New Roman" panose="02020603050405020304" pitchFamily="18" charset="0"/>
              </a:rPr>
              <a:t>) under Monarch Initiative </a:t>
            </a:r>
            <a:r>
              <a:rPr lang="en-US" sz="2400" dirty="0" smtClean="0">
                <a:latin typeface="Times New Roman" panose="02020603050405020304" pitchFamily="18" charset="0"/>
                <a:cs typeface="Times New Roman" panose="02020603050405020304" pitchFamily="18" charset="0"/>
              </a:rPr>
              <a:t>organization, driven largely </a:t>
            </a:r>
            <a:r>
              <a:rPr lang="en-US" sz="2400" dirty="0">
                <a:latin typeface="Times New Roman" panose="02020603050405020304" pitchFamily="18" charset="0"/>
                <a:cs typeface="Times New Roman" panose="02020603050405020304" pitchFamily="18" charset="0"/>
              </a:rPr>
              <a:t>by Monarch data and use </a:t>
            </a:r>
            <a:r>
              <a:rPr lang="en-US" sz="2400" dirty="0" smtClean="0">
                <a:latin typeface="Times New Roman" panose="02020603050405020304" pitchFamily="18" charset="0"/>
                <a:cs typeface="Times New Roman" panose="02020603050405020304" pitchFamily="18" charset="0"/>
              </a:rPr>
              <a:t>cases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Currently being prepared for first public release and publication</a:t>
            </a:r>
            <a:endParaRPr lang="en-US" sz="2400" dirty="0">
              <a:latin typeface="Times New Roman" panose="02020603050405020304" pitchFamily="18" charset="0"/>
              <a:cs typeface="Times New Roman" panose="02020603050405020304" pitchFamily="18" charset="0"/>
            </a:endParaRPr>
          </a:p>
          <a:p>
            <a:pPr lvl="1" fontAlgn="ctr"/>
            <a:endParaRPr lang="en-US" sz="2400" dirty="0">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4572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80803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43000"/>
            <a:ext cx="8382000" cy="5562600"/>
          </a:xfrm>
        </p:spPr>
        <p:txBody>
          <a:bodyPr>
            <a:noAutofit/>
          </a:bodyPr>
          <a:lstStyle/>
          <a:p>
            <a:pPr marL="0" indent="0">
              <a:spcBef>
                <a:spcPts val="1200"/>
              </a:spcBef>
              <a:buNone/>
            </a:pPr>
            <a:r>
              <a:rPr lang="en-US" sz="2800" b="1" dirty="0" smtClean="0">
                <a:latin typeface="Times New Roman" panose="02020603050405020304" pitchFamily="18" charset="0"/>
                <a:cs typeface="Times New Roman" panose="02020603050405020304" pitchFamily="18" charset="0"/>
              </a:rPr>
              <a:t>Use Cases </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Integration</a:t>
            </a:r>
            <a:r>
              <a:rPr lang="en-US" sz="2400" dirty="0" smtClean="0">
                <a:latin typeface="Times New Roman" panose="02020603050405020304" pitchFamily="18" charset="0"/>
                <a:cs typeface="Times New Roman" panose="02020603050405020304" pitchFamily="18" charset="0"/>
              </a:rPr>
              <a:t>: Unified semantic representation of G2P data from diverse sources and species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where phenotypes annotated to different ‘levels’ of variation</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Operation</a:t>
            </a:r>
            <a:r>
              <a:rPr lang="en-US" sz="2400" dirty="0" smtClean="0">
                <a:latin typeface="Times New Roman" panose="02020603050405020304" pitchFamily="18" charset="0"/>
                <a:cs typeface="Times New Roman" panose="02020603050405020304" pitchFamily="18" charset="0"/>
              </a:rPr>
              <a:t>: logical foundation for analysis and inference </a:t>
            </a:r>
            <a:endParaRPr lang="en-US" sz="2400" dirty="0">
              <a:latin typeface="Times New Roman" panose="02020603050405020304" pitchFamily="18" charset="0"/>
              <a:cs typeface="Times New Roman" panose="02020603050405020304" pitchFamily="18" charset="0"/>
            </a:endParaRP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propagation of phenotypes across levels of genotype granularity</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Annotation</a:t>
            </a:r>
            <a:r>
              <a:rPr lang="en-US" sz="2400" dirty="0" smtClean="0">
                <a:latin typeface="Times New Roman" panose="02020603050405020304" pitchFamily="18" charset="0"/>
                <a:cs typeface="Times New Roman" panose="02020603050405020304" pitchFamily="18" charset="0"/>
              </a:rPr>
              <a:t>: provide terms for annotation of curated variant data</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MOD datasets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DAF and PAF formats</a:t>
            </a:r>
          </a:p>
          <a:p>
            <a:pPr marL="976313" lvl="2">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8383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42"/>
          <p:cNvSpPr txBox="1"/>
          <p:nvPr/>
        </p:nvSpPr>
        <p:spPr>
          <a:xfrm>
            <a:off x="1079349" y="1973271"/>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4" name="TextBox 143"/>
          <p:cNvSpPr txBox="1"/>
          <p:nvPr/>
        </p:nvSpPr>
        <p:spPr>
          <a:xfrm>
            <a:off x="1078695" y="2189966"/>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5" name="Rectangle 144"/>
          <p:cNvSpPr/>
          <p:nvPr/>
        </p:nvSpPr>
        <p:spPr>
          <a:xfrm>
            <a:off x="789012" y="1251613"/>
            <a:ext cx="7632499" cy="1882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789013" y="4996702"/>
            <a:ext cx="7650137" cy="771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80546" y="3166137"/>
            <a:ext cx="7668129" cy="8399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767644" y="1308762"/>
            <a:ext cx="7676445" cy="1866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67644" y="3185187"/>
            <a:ext cx="7676445" cy="315912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itle 1"/>
          <p:cNvSpPr txBox="1">
            <a:spLocks/>
          </p:cNvSpPr>
          <p:nvPr/>
        </p:nvSpPr>
        <p:spPr>
          <a:xfrm>
            <a:off x="475129" y="190586"/>
            <a:ext cx="8229600" cy="1285704"/>
          </a:xfrm>
          <a:prstGeom prst="rect">
            <a:avLst/>
          </a:prstGeom>
        </p:spPr>
        <p:txBody>
          <a:bodyPr>
            <a:noAutofit/>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3500" b="0" dirty="0" smtClean="0">
                <a:solidFill>
                  <a:srgbClr val="002776"/>
                </a:solidFill>
                <a:latin typeface="Times New Roman" panose="02020603050405020304" pitchFamily="18" charset="0"/>
                <a:cs typeface="Times New Roman" panose="02020603050405020304" pitchFamily="18" charset="0"/>
              </a:rPr>
              <a:t>The (Intrinsic) Genotype Partonomy</a:t>
            </a:r>
            <a:endParaRPr lang="en-US" sz="3500" b="0" dirty="0">
              <a:solidFill>
                <a:srgbClr val="002776"/>
              </a:solidFill>
              <a:latin typeface="Times New Roman" panose="02020603050405020304" pitchFamily="18" charset="0"/>
              <a:cs typeface="Times New Roman" panose="02020603050405020304" pitchFamily="18" charset="0"/>
            </a:endParaRPr>
          </a:p>
        </p:txBody>
      </p:sp>
      <p:sp>
        <p:nvSpPr>
          <p:cNvPr id="154" name="TextBox 153"/>
          <p:cNvSpPr txBox="1"/>
          <p:nvPr/>
        </p:nvSpPr>
        <p:spPr>
          <a:xfrm>
            <a:off x="1524000" y="2446232"/>
            <a:ext cx="1172116"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genotype</a:t>
            </a:r>
            <a:endParaRPr lang="en-US" sz="1600" b="1" dirty="0">
              <a:solidFill>
                <a:srgbClr val="002774"/>
              </a:solidFill>
              <a:latin typeface="Courier" pitchFamily="49" charset="0"/>
            </a:endParaRPr>
          </a:p>
        </p:txBody>
      </p:sp>
      <p:sp>
        <p:nvSpPr>
          <p:cNvPr id="155" name="TextBox 154"/>
          <p:cNvSpPr txBox="1"/>
          <p:nvPr/>
        </p:nvSpPr>
        <p:spPr>
          <a:xfrm>
            <a:off x="6076245" y="2383375"/>
            <a:ext cx="2282997"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genomic variation</a:t>
            </a:r>
          </a:p>
          <a:p>
            <a:pPr algn="ctr">
              <a:lnSpc>
                <a:spcPts val="1500"/>
              </a:lnSpc>
            </a:pPr>
            <a:r>
              <a:rPr lang="en-US" sz="1600" b="1" dirty="0" smtClean="0">
                <a:solidFill>
                  <a:srgbClr val="002774"/>
                </a:solidFill>
                <a:latin typeface="Courier" pitchFamily="49" charset="0"/>
              </a:rPr>
              <a:t>complement</a:t>
            </a:r>
            <a:endParaRPr lang="en-US" sz="1600" b="1" dirty="0">
              <a:solidFill>
                <a:srgbClr val="002774"/>
              </a:solidFill>
              <a:latin typeface="Courier" pitchFamily="49" charset="0"/>
            </a:endParaRPr>
          </a:p>
        </p:txBody>
      </p:sp>
      <p:sp>
        <p:nvSpPr>
          <p:cNvPr id="156" name="TextBox 155"/>
          <p:cNvSpPr txBox="1"/>
          <p:nvPr/>
        </p:nvSpPr>
        <p:spPr>
          <a:xfrm>
            <a:off x="3547801" y="2442962"/>
            <a:ext cx="2529860"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background genotype</a:t>
            </a:r>
            <a:endParaRPr lang="en-US" sz="1600" b="1" dirty="0">
              <a:solidFill>
                <a:srgbClr val="002774"/>
              </a:solidFill>
              <a:latin typeface="Courier" pitchFamily="49" charset="0"/>
            </a:endParaRPr>
          </a:p>
        </p:txBody>
      </p:sp>
      <p:sp>
        <p:nvSpPr>
          <p:cNvPr id="157" name="TextBox 156"/>
          <p:cNvSpPr txBox="1"/>
          <p:nvPr/>
        </p:nvSpPr>
        <p:spPr>
          <a:xfrm>
            <a:off x="3395245" y="1590280"/>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8" name="TextBox 157"/>
          <p:cNvSpPr txBox="1"/>
          <p:nvPr/>
        </p:nvSpPr>
        <p:spPr>
          <a:xfrm>
            <a:off x="6096000" y="1689797"/>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9" name="Rectangle 158"/>
          <p:cNvSpPr/>
          <p:nvPr/>
        </p:nvSpPr>
        <p:spPr>
          <a:xfrm>
            <a:off x="6650424" y="1494376"/>
            <a:ext cx="647934" cy="246221"/>
          </a:xfrm>
          <a:prstGeom prst="rect">
            <a:avLst/>
          </a:prstGeom>
        </p:spPr>
        <p:txBody>
          <a:bodyPr wrap="none">
            <a:spAutoFit/>
          </a:bodyPr>
          <a:lstStyle/>
          <a:p>
            <a:r>
              <a:rPr lang="en-US" sz="1000" dirty="0" smtClean="0"/>
              <a:t> </a:t>
            </a:r>
            <a:r>
              <a:rPr lang="en-US" sz="1000" dirty="0"/>
              <a:t>CGTAGC</a:t>
            </a:r>
          </a:p>
        </p:txBody>
      </p:sp>
      <p:sp>
        <p:nvSpPr>
          <p:cNvPr id="160" name="Rectangle 159"/>
          <p:cNvSpPr/>
          <p:nvPr/>
        </p:nvSpPr>
        <p:spPr>
          <a:xfrm>
            <a:off x="6698684" y="1707474"/>
            <a:ext cx="619080" cy="246221"/>
          </a:xfrm>
          <a:prstGeom prst="rect">
            <a:avLst/>
          </a:prstGeom>
        </p:spPr>
        <p:txBody>
          <a:bodyPr wrap="none">
            <a:spAutoFit/>
          </a:bodyPr>
          <a:lstStyle/>
          <a:p>
            <a:r>
              <a:rPr lang="en-US" sz="1000" dirty="0"/>
              <a:t>CGTA</a:t>
            </a:r>
            <a:r>
              <a:rPr lang="en-US" sz="1000" b="1" dirty="0">
                <a:solidFill>
                  <a:srgbClr val="C00000"/>
                </a:solidFill>
              </a:rPr>
              <a:t>C</a:t>
            </a:r>
            <a:r>
              <a:rPr lang="en-US" sz="1000" dirty="0"/>
              <a:t>C</a:t>
            </a:r>
          </a:p>
        </p:txBody>
      </p:sp>
      <p:sp>
        <p:nvSpPr>
          <p:cNvPr id="161" name="Rectangle 160"/>
          <p:cNvSpPr/>
          <p:nvPr/>
        </p:nvSpPr>
        <p:spPr>
          <a:xfrm>
            <a:off x="766105" y="2728787"/>
            <a:ext cx="3119203" cy="369332"/>
          </a:xfrm>
          <a:prstGeom prst="rect">
            <a:avLst/>
          </a:prstGeom>
        </p:spPr>
        <p:txBody>
          <a:bodyPr wrap="squar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fgf3</a:t>
            </a:r>
            <a:r>
              <a:rPr lang="en-US" b="1" baseline="30000" dirty="0" smtClean="0">
                <a:solidFill>
                  <a:srgbClr val="659B29"/>
                </a:solidFill>
                <a:cs typeface="Courier New" pitchFamily="49" charset="0"/>
              </a:rPr>
              <a:t>t24149</a:t>
            </a:r>
            <a:r>
              <a:rPr lang="en-US" b="1" baseline="30000" dirty="0">
                <a:solidFill>
                  <a:srgbClr val="659B29"/>
                </a:solidFill>
                <a:cs typeface="Courier New" pitchFamily="49" charset="0"/>
              </a:rPr>
              <a:t>/+ </a:t>
            </a: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162" name="Rectangle 161"/>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3407960" y="3269502"/>
            <a:ext cx="2282997"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variation</a:t>
            </a:r>
          </a:p>
          <a:p>
            <a:pPr algn="ctr"/>
            <a:r>
              <a:rPr lang="en-US" sz="1600" b="1" dirty="0" smtClean="0">
                <a:solidFill>
                  <a:srgbClr val="002774"/>
                </a:solidFill>
                <a:latin typeface="Courier" pitchFamily="49" charset="0"/>
              </a:rPr>
              <a:t>complement (GVC)</a:t>
            </a:r>
            <a:endParaRPr lang="en-US" sz="1600" b="1" dirty="0">
              <a:solidFill>
                <a:srgbClr val="002774"/>
              </a:solidFill>
              <a:latin typeface="Courier" pitchFamily="49" charset="0"/>
            </a:endParaRPr>
          </a:p>
        </p:txBody>
      </p:sp>
      <p:sp>
        <p:nvSpPr>
          <p:cNvPr id="165" name="TextBox 164"/>
          <p:cNvSpPr txBox="1"/>
          <p:nvPr/>
        </p:nvSpPr>
        <p:spPr>
          <a:xfrm>
            <a:off x="3218430" y="4266452"/>
            <a:ext cx="2653290"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variant single locus</a:t>
            </a:r>
          </a:p>
          <a:p>
            <a:pPr algn="ctr"/>
            <a:r>
              <a:rPr lang="en-US" sz="1600" b="1" dirty="0" smtClean="0">
                <a:solidFill>
                  <a:srgbClr val="002774"/>
                </a:solidFill>
                <a:latin typeface="Courier" pitchFamily="49" charset="0"/>
              </a:rPr>
              <a:t>complement (VSLC)</a:t>
            </a:r>
          </a:p>
        </p:txBody>
      </p:sp>
      <p:sp>
        <p:nvSpPr>
          <p:cNvPr id="166" name="TextBox 165"/>
          <p:cNvSpPr txBox="1"/>
          <p:nvPr/>
        </p:nvSpPr>
        <p:spPr>
          <a:xfrm>
            <a:off x="3766548" y="5140960"/>
            <a:ext cx="1542409" cy="746358"/>
          </a:xfrm>
          <a:prstGeom prst="rect">
            <a:avLst/>
          </a:prstGeom>
          <a:noFill/>
        </p:spPr>
        <p:txBody>
          <a:bodyPr wrap="none" rtlCol="0">
            <a:spAutoFit/>
          </a:bodyPr>
          <a:lstStyle/>
          <a:p>
            <a:pPr algn="ctr">
              <a:lnSpc>
                <a:spcPts val="1700"/>
              </a:lnSpc>
            </a:pPr>
            <a:r>
              <a:rPr lang="en-US" sz="1600" b="1" dirty="0" smtClean="0">
                <a:solidFill>
                  <a:srgbClr val="002774"/>
                </a:solidFill>
                <a:latin typeface="Courier" pitchFamily="49" charset="0"/>
              </a:rPr>
              <a:t>allele</a:t>
            </a:r>
          </a:p>
          <a:p>
            <a:pPr algn="ctr">
              <a:lnSpc>
                <a:spcPts val="1700"/>
              </a:lnSpc>
            </a:pPr>
            <a:r>
              <a:rPr lang="en-US" sz="1600" b="1" dirty="0" smtClean="0">
                <a:solidFill>
                  <a:srgbClr val="002774"/>
                </a:solidFill>
                <a:latin typeface="Courier" pitchFamily="49" charset="0"/>
              </a:rPr>
              <a:t>(haplotype)</a:t>
            </a:r>
          </a:p>
          <a:p>
            <a:pPr algn="ctr">
              <a:lnSpc>
                <a:spcPts val="1700"/>
              </a:lnSpc>
            </a:pPr>
            <a:endParaRPr lang="en-US" sz="1600" b="1" dirty="0" smtClean="0">
              <a:solidFill>
                <a:srgbClr val="002774"/>
              </a:solidFill>
              <a:latin typeface="Courier" pitchFamily="49" charset="0"/>
            </a:endParaRPr>
          </a:p>
        </p:txBody>
      </p:sp>
      <p:sp>
        <p:nvSpPr>
          <p:cNvPr id="167" name="TextBox 166"/>
          <p:cNvSpPr txBox="1"/>
          <p:nvPr/>
        </p:nvSpPr>
        <p:spPr>
          <a:xfrm>
            <a:off x="3296704" y="6006352"/>
            <a:ext cx="2529860"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sequence alteration</a:t>
            </a:r>
          </a:p>
        </p:txBody>
      </p:sp>
      <p:sp>
        <p:nvSpPr>
          <p:cNvPr id="168" name="TextBox 167"/>
          <p:cNvSpPr txBox="1"/>
          <p:nvPr/>
        </p:nvSpPr>
        <p:spPr>
          <a:xfrm>
            <a:off x="4622987" y="384100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cxnSp>
        <p:nvCxnSpPr>
          <p:cNvPr id="169" name="Straight Arrow Connector 168"/>
          <p:cNvCxnSpPr/>
          <p:nvPr/>
        </p:nvCxnSpPr>
        <p:spPr>
          <a:xfrm>
            <a:off x="4540337" y="3804392"/>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4542194" y="4779213"/>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044098" y="380290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7045955" y="474904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7040880" y="5564532"/>
            <a:ext cx="3218" cy="441271"/>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7042337" y="383846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5" name="Rectangle 174"/>
          <p:cNvSpPr/>
          <p:nvPr/>
        </p:nvSpPr>
        <p:spPr>
          <a:xfrm>
            <a:off x="6304813" y="4357561"/>
            <a:ext cx="153580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176" name="Rectangle 175"/>
          <p:cNvSpPr/>
          <p:nvPr/>
        </p:nvSpPr>
        <p:spPr>
          <a:xfrm>
            <a:off x="6520837" y="5231652"/>
            <a:ext cx="1067729"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a:t>
            </a:r>
            <a:endParaRPr lang="en-US" b="1" baseline="30000" dirty="0">
              <a:solidFill>
                <a:srgbClr val="659B29"/>
              </a:solidFill>
              <a:cs typeface="Courier New" pitchFamily="49" charset="0"/>
            </a:endParaRPr>
          </a:p>
        </p:txBody>
      </p:sp>
      <p:sp>
        <p:nvSpPr>
          <p:cNvPr id="177" name="Rectangle 176"/>
          <p:cNvSpPr/>
          <p:nvPr/>
        </p:nvSpPr>
        <p:spPr>
          <a:xfrm>
            <a:off x="6666832" y="5960822"/>
            <a:ext cx="785793" cy="369332"/>
          </a:xfrm>
          <a:prstGeom prst="rect">
            <a:avLst/>
          </a:prstGeom>
        </p:spPr>
        <p:txBody>
          <a:bodyPr wrap="none">
            <a:spAutoFit/>
          </a:bodyPr>
          <a:lstStyle/>
          <a:p>
            <a:pPr algn="ctr"/>
            <a:r>
              <a:rPr lang="en-US" b="1" dirty="0" smtClean="0">
                <a:solidFill>
                  <a:srgbClr val="659B29"/>
                </a:solidFill>
                <a:cs typeface="Courier New" pitchFamily="49" charset="0"/>
              </a:rPr>
              <a:t>ti282a</a:t>
            </a:r>
            <a:endParaRPr lang="en-US" b="1" dirty="0">
              <a:solidFill>
                <a:srgbClr val="659B29"/>
              </a:solidFill>
              <a:cs typeface="Courier New" pitchFamily="49" charset="0"/>
            </a:endParaRPr>
          </a:p>
        </p:txBody>
      </p:sp>
      <p:sp>
        <p:nvSpPr>
          <p:cNvPr id="178" name="TextBox 177"/>
          <p:cNvSpPr txBox="1"/>
          <p:nvPr/>
        </p:nvSpPr>
        <p:spPr>
          <a:xfrm>
            <a:off x="4715973" y="4842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9" name="TextBox 178"/>
          <p:cNvSpPr txBox="1"/>
          <p:nvPr/>
        </p:nvSpPr>
        <p:spPr>
          <a:xfrm>
            <a:off x="7044157" y="4840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0" name="TextBox 179"/>
          <p:cNvSpPr txBox="1"/>
          <p:nvPr/>
        </p:nvSpPr>
        <p:spPr>
          <a:xfrm>
            <a:off x="4711890" y="5604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1" name="TextBox 180"/>
          <p:cNvSpPr txBox="1"/>
          <p:nvPr/>
        </p:nvSpPr>
        <p:spPr>
          <a:xfrm>
            <a:off x="7044157" y="5602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2" name="Rounded Rectangle 181"/>
          <p:cNvSpPr/>
          <p:nvPr/>
        </p:nvSpPr>
        <p:spPr>
          <a:xfrm>
            <a:off x="1172243" y="163086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1292824" y="16308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p:cNvSpPr/>
          <p:nvPr/>
        </p:nvSpPr>
        <p:spPr>
          <a:xfrm>
            <a:off x="2620043" y="163086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ounded Rectangle 184"/>
          <p:cNvSpPr/>
          <p:nvPr/>
        </p:nvSpPr>
        <p:spPr>
          <a:xfrm>
            <a:off x="1805289"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ounded Rectangle 185"/>
          <p:cNvSpPr/>
          <p:nvPr/>
        </p:nvSpPr>
        <p:spPr>
          <a:xfrm>
            <a:off x="23152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p:cNvSpPr/>
          <p:nvPr/>
        </p:nvSpPr>
        <p:spPr>
          <a:xfrm>
            <a:off x="20866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p:cNvSpPr/>
          <p:nvPr/>
        </p:nvSpPr>
        <p:spPr>
          <a:xfrm>
            <a:off x="1172243" y="1942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p:cNvSpPr/>
          <p:nvPr/>
        </p:nvSpPr>
        <p:spPr>
          <a:xfrm>
            <a:off x="1311291" y="1942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1781843" y="1942090"/>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2149491" y="1942090"/>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1172243" y="216234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1311291" y="216234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1781843" y="216234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2149491" y="2162346"/>
            <a:ext cx="355584"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1172243" y="1414897"/>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1292824" y="141489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2620043" y="1414897"/>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1805289"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p:cNvSpPr/>
          <p:nvPr/>
        </p:nvSpPr>
        <p:spPr>
          <a:xfrm>
            <a:off x="23152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20866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p:cNvSpPr txBox="1"/>
          <p:nvPr/>
        </p:nvSpPr>
        <p:spPr>
          <a:xfrm>
            <a:off x="1498214" y="152495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03" name="TextBox 202"/>
          <p:cNvSpPr txBox="1"/>
          <p:nvPr/>
        </p:nvSpPr>
        <p:spPr>
          <a:xfrm>
            <a:off x="1067583" y="1654786"/>
            <a:ext cx="2279791" cy="246221"/>
          </a:xfrm>
          <a:prstGeom prst="rect">
            <a:avLst/>
          </a:prstGeom>
          <a:noFill/>
        </p:spPr>
        <p:txBody>
          <a:bodyPr wrap="none" rtlCol="0">
            <a:spAutoFit/>
          </a:bodyPr>
          <a:lstStyle/>
          <a:p>
            <a:r>
              <a:rPr lang="en-US" sz="1000" dirty="0" smtClean="0"/>
              <a:t>AACGTA</a:t>
            </a:r>
            <a:r>
              <a:rPr lang="en-US" sz="1000" b="1" dirty="0" smtClean="0">
                <a:solidFill>
                  <a:srgbClr val="C00000"/>
                </a:solidFill>
              </a:rPr>
              <a:t>C</a:t>
            </a:r>
            <a:r>
              <a:rPr lang="en-US" sz="1000" dirty="0" smtClean="0"/>
              <a:t>CGACGCTCGCTACGGGCGTATC</a:t>
            </a:r>
            <a:endParaRPr lang="en-US" sz="1000" dirty="0"/>
          </a:p>
        </p:txBody>
      </p:sp>
      <p:sp>
        <p:nvSpPr>
          <p:cNvPr id="204" name="Rectangle 203"/>
          <p:cNvSpPr/>
          <p:nvPr/>
        </p:nvSpPr>
        <p:spPr>
          <a:xfrm>
            <a:off x="4562259" y="2743830"/>
            <a:ext cx="598241" cy="369332"/>
          </a:xfrm>
          <a:prstGeom prst="rect">
            <a:avLst/>
          </a:prstGeom>
        </p:spPr>
        <p:txBody>
          <a:bodyPr wrap="none">
            <a:spAutoFit/>
          </a:bodyPr>
          <a:lstStyle/>
          <a:p>
            <a:pPr algn="ct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205" name="Rectangle 204"/>
          <p:cNvSpPr/>
          <p:nvPr/>
        </p:nvSpPr>
        <p:spPr>
          <a:xfrm>
            <a:off x="5815234" y="2757820"/>
            <a:ext cx="2610138" cy="646331"/>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a:p>
            <a:pPr algn="ctr"/>
            <a:r>
              <a:rPr lang="en-US" b="1" dirty="0" smtClean="0">
                <a:solidFill>
                  <a:srgbClr val="659B29"/>
                </a:solidFill>
                <a:cs typeface="Courier New" pitchFamily="49" charset="0"/>
              </a:rPr>
              <a:t> </a:t>
            </a:r>
            <a:endParaRPr lang="en-US" b="1" dirty="0">
              <a:solidFill>
                <a:srgbClr val="659B29"/>
              </a:solidFill>
              <a:cs typeface="Courier New" pitchFamily="49" charset="0"/>
            </a:endParaRPr>
          </a:p>
        </p:txBody>
      </p:sp>
      <p:sp>
        <p:nvSpPr>
          <p:cNvPr id="206" name="Rectangle 205"/>
          <p:cNvSpPr/>
          <p:nvPr/>
        </p:nvSpPr>
        <p:spPr>
          <a:xfrm>
            <a:off x="5808047" y="3378672"/>
            <a:ext cx="268868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p:txBody>
      </p:sp>
      <p:sp>
        <p:nvSpPr>
          <p:cNvPr id="207" name="Rounded Rectangle 206"/>
          <p:cNvSpPr/>
          <p:nvPr/>
        </p:nvSpPr>
        <p:spPr>
          <a:xfrm>
            <a:off x="3822460" y="1640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p:cNvSpPr/>
          <p:nvPr/>
        </p:nvSpPr>
        <p:spPr>
          <a:xfrm>
            <a:off x="3943041" y="1640090"/>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p:cNvSpPr/>
          <p:nvPr/>
        </p:nvSpPr>
        <p:spPr>
          <a:xfrm>
            <a:off x="5270260" y="1640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ounded Rectangle 209"/>
          <p:cNvSpPr/>
          <p:nvPr/>
        </p:nvSpPr>
        <p:spPr>
          <a:xfrm>
            <a:off x="4455506"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ounded Rectangle 210"/>
          <p:cNvSpPr/>
          <p:nvPr/>
        </p:nvSpPr>
        <p:spPr>
          <a:xfrm>
            <a:off x="49654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ed Rectangle 211"/>
          <p:cNvSpPr/>
          <p:nvPr/>
        </p:nvSpPr>
        <p:spPr>
          <a:xfrm>
            <a:off x="47368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3822460" y="195131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p:cNvSpPr/>
          <p:nvPr/>
        </p:nvSpPr>
        <p:spPr>
          <a:xfrm>
            <a:off x="3961508" y="195131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ounded Rectangle 214"/>
          <p:cNvSpPr/>
          <p:nvPr/>
        </p:nvSpPr>
        <p:spPr>
          <a:xfrm>
            <a:off x="5270260" y="1951316"/>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ounded Rectangle 219"/>
          <p:cNvSpPr/>
          <p:nvPr/>
        </p:nvSpPr>
        <p:spPr>
          <a:xfrm>
            <a:off x="4432060" y="195131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4799708" y="1951316"/>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822460" y="2171572"/>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p:cNvSpPr/>
          <p:nvPr/>
        </p:nvSpPr>
        <p:spPr>
          <a:xfrm>
            <a:off x="3961508" y="2171572"/>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270260" y="2171572"/>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432060" y="2171572"/>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99708" y="2171572"/>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3822460" y="1424123"/>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3041" y="1424123"/>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270260" y="1424123"/>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4455506"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9654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7368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5417898" y="1950149"/>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5417898" y="2170405"/>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p:cNvSpPr txBox="1"/>
          <p:nvPr/>
        </p:nvSpPr>
        <p:spPr>
          <a:xfrm>
            <a:off x="3729566" y="1982497"/>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6" name="TextBox 235"/>
          <p:cNvSpPr txBox="1"/>
          <p:nvPr/>
        </p:nvSpPr>
        <p:spPr>
          <a:xfrm>
            <a:off x="3728912" y="2199192"/>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7" name="TextBox 236"/>
          <p:cNvSpPr txBox="1"/>
          <p:nvPr/>
        </p:nvSpPr>
        <p:spPr>
          <a:xfrm>
            <a:off x="3717007" y="1441429"/>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38" name="TextBox 237"/>
          <p:cNvSpPr txBox="1"/>
          <p:nvPr/>
        </p:nvSpPr>
        <p:spPr>
          <a:xfrm>
            <a:off x="3717800" y="1664012"/>
            <a:ext cx="2279791" cy="246221"/>
          </a:xfrm>
          <a:prstGeom prst="rect">
            <a:avLst/>
          </a:prstGeom>
          <a:noFill/>
        </p:spPr>
        <p:txBody>
          <a:bodyPr wrap="none" rtlCol="0">
            <a:spAutoFit/>
          </a:bodyPr>
          <a:lstStyle/>
          <a:p>
            <a:r>
              <a:rPr lang="en-US" sz="1000" dirty="0" smtClean="0"/>
              <a:t>AACGTA</a:t>
            </a:r>
            <a:r>
              <a:rPr lang="en-US" sz="1000" dirty="0"/>
              <a:t>C</a:t>
            </a:r>
            <a:r>
              <a:rPr lang="en-US" sz="1000" dirty="0" smtClean="0"/>
              <a:t>CGACGCTCGCTACGGGCGTATC</a:t>
            </a:r>
            <a:endParaRPr lang="en-US" sz="1000" dirty="0"/>
          </a:p>
        </p:txBody>
      </p:sp>
      <p:sp>
        <p:nvSpPr>
          <p:cNvPr id="239" name="Rounded Rectangle 238"/>
          <p:cNvSpPr/>
          <p:nvPr/>
        </p:nvSpPr>
        <p:spPr>
          <a:xfrm>
            <a:off x="6781800" y="1683480"/>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6781800" y="1467513"/>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6968281" y="1577566"/>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2" name="Rectangle 241"/>
          <p:cNvSpPr/>
          <p:nvPr/>
        </p:nvSpPr>
        <p:spPr>
          <a:xfrm>
            <a:off x="7393590" y="2134661"/>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43" name="Rounded Rectangle 242"/>
          <p:cNvSpPr/>
          <p:nvPr/>
        </p:nvSpPr>
        <p:spPr>
          <a:xfrm>
            <a:off x="1578942" y="347474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4" name="Rounded Rectangle 243"/>
          <p:cNvSpPr/>
          <p:nvPr/>
        </p:nvSpPr>
        <p:spPr>
          <a:xfrm>
            <a:off x="1578942" y="333395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765423" y="3362477"/>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6" name="Rounded Rectangle 245"/>
          <p:cNvSpPr/>
          <p:nvPr/>
        </p:nvSpPr>
        <p:spPr>
          <a:xfrm>
            <a:off x="1600200" y="446897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7" name="Rounded Rectangle 246"/>
          <p:cNvSpPr/>
          <p:nvPr/>
        </p:nvSpPr>
        <p:spPr>
          <a:xfrm>
            <a:off x="1600200" y="432818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8" name="TextBox 247"/>
          <p:cNvSpPr txBox="1"/>
          <p:nvPr/>
        </p:nvSpPr>
        <p:spPr>
          <a:xfrm>
            <a:off x="1786681" y="4359882"/>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49" name="Rounded Rectangle 248"/>
          <p:cNvSpPr/>
          <p:nvPr/>
        </p:nvSpPr>
        <p:spPr>
          <a:xfrm>
            <a:off x="1623060" y="53610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2" name="TextBox 251"/>
          <p:cNvSpPr txBox="1"/>
          <p:nvPr/>
        </p:nvSpPr>
        <p:spPr>
          <a:xfrm>
            <a:off x="1809541" y="52792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53" name="TextBox 252"/>
          <p:cNvSpPr txBox="1"/>
          <p:nvPr/>
        </p:nvSpPr>
        <p:spPr>
          <a:xfrm>
            <a:off x="1811020" y="5996194"/>
            <a:ext cx="284052" cy="307777"/>
          </a:xfrm>
          <a:prstGeom prst="rect">
            <a:avLst/>
          </a:prstGeom>
          <a:noFill/>
        </p:spPr>
        <p:txBody>
          <a:bodyPr wrap="none" rtlCol="0">
            <a:spAutoFit/>
          </a:bodyPr>
          <a:lstStyle/>
          <a:p>
            <a:r>
              <a:rPr lang="en-US" sz="1400" b="1" dirty="0" smtClean="0">
                <a:solidFill>
                  <a:srgbClr val="C00000"/>
                </a:solidFill>
              </a:rPr>
              <a:t>X</a:t>
            </a:r>
            <a:endParaRPr lang="en-US" sz="1400" b="1" dirty="0">
              <a:solidFill>
                <a:srgbClr val="C00000"/>
              </a:solidFill>
            </a:endParaRPr>
          </a:p>
        </p:txBody>
      </p:sp>
      <p:sp>
        <p:nvSpPr>
          <p:cNvPr id="254" name="Rectangle 253"/>
          <p:cNvSpPr/>
          <p:nvPr/>
        </p:nvSpPr>
        <p:spPr>
          <a:xfrm>
            <a:off x="381000" y="713096"/>
            <a:ext cx="8398082" cy="584775"/>
          </a:xfrm>
          <a:prstGeom prst="rect">
            <a:avLst/>
          </a:prstGeom>
        </p:spPr>
        <p:txBody>
          <a:bodyPr wrap="square">
            <a:spAutoFit/>
          </a:bodyPr>
          <a:lstStyle/>
          <a:p>
            <a:pPr algn="ctr">
              <a:spcBef>
                <a:spcPts val="2400"/>
              </a:spcBef>
            </a:pPr>
            <a:r>
              <a:rPr lang="en-US" sz="1600" dirty="0" smtClean="0">
                <a:latin typeface="Times New Roman" panose="02020603050405020304" pitchFamily="18" charset="0"/>
                <a:cs typeface="Times New Roman" panose="02020603050405020304" pitchFamily="18" charset="0"/>
              </a:rPr>
              <a:t>An ‘intrinsic’ genotype is decomposed into its more fundamental components of variation that represent the ‘levels’ of a genotype at which phenotype associations are commonly made.</a:t>
            </a:r>
            <a:endParaRPr lang="en-US" sz="1400" dirty="0">
              <a:latin typeface="Times New Roman" panose="02020603050405020304" pitchFamily="18" charset="0"/>
              <a:cs typeface="Times New Roman" panose="02020603050405020304" pitchFamily="18" charset="0"/>
            </a:endParaRPr>
          </a:p>
        </p:txBody>
      </p:sp>
      <p:sp>
        <p:nvSpPr>
          <p:cNvPr id="255" name="Rounded Rectangle 254"/>
          <p:cNvSpPr/>
          <p:nvPr/>
        </p:nvSpPr>
        <p:spPr>
          <a:xfrm>
            <a:off x="2670018" y="1943304"/>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1089650" y="1432203"/>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57" name="TextBox 256"/>
          <p:cNvSpPr txBox="1"/>
          <p:nvPr/>
        </p:nvSpPr>
        <p:spPr>
          <a:xfrm>
            <a:off x="2653936" y="1835284"/>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58" name="Rounded Rectangle 257"/>
          <p:cNvSpPr/>
          <p:nvPr/>
        </p:nvSpPr>
        <p:spPr>
          <a:xfrm>
            <a:off x="2666999" y="2163725"/>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ounded Rectangle 258"/>
          <p:cNvSpPr/>
          <p:nvPr/>
        </p:nvSpPr>
        <p:spPr>
          <a:xfrm>
            <a:off x="7531579" y="186883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ounded Rectangle 259"/>
          <p:cNvSpPr/>
          <p:nvPr/>
        </p:nvSpPr>
        <p:spPr>
          <a:xfrm>
            <a:off x="7528560" y="2087253"/>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391400" y="1884072"/>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62" name="TextBox 261"/>
          <p:cNvSpPr txBox="1"/>
          <p:nvPr/>
        </p:nvSpPr>
        <p:spPr>
          <a:xfrm>
            <a:off x="2653936" y="207117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3" name="TextBox 262"/>
          <p:cNvSpPr txBox="1"/>
          <p:nvPr/>
        </p:nvSpPr>
        <p:spPr>
          <a:xfrm>
            <a:off x="7509556" y="175319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4" name="TextBox 263"/>
          <p:cNvSpPr txBox="1"/>
          <p:nvPr/>
        </p:nvSpPr>
        <p:spPr>
          <a:xfrm>
            <a:off x="7509556" y="198908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5" name="Rounded Rectangle 264"/>
          <p:cNvSpPr/>
          <p:nvPr/>
        </p:nvSpPr>
        <p:spPr>
          <a:xfrm>
            <a:off x="2311879" y="3603281"/>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6" name="Rounded Rectangle 265"/>
          <p:cNvSpPr/>
          <p:nvPr/>
        </p:nvSpPr>
        <p:spPr>
          <a:xfrm>
            <a:off x="2308860" y="377598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7" name="TextBox 266"/>
          <p:cNvSpPr txBox="1"/>
          <p:nvPr/>
        </p:nvSpPr>
        <p:spPr>
          <a:xfrm>
            <a:off x="2289856" y="3487641"/>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cxnSp>
        <p:nvCxnSpPr>
          <p:cNvPr id="269" name="Straight Arrow Connector 268"/>
          <p:cNvCxnSpPr/>
          <p:nvPr/>
        </p:nvCxnSpPr>
        <p:spPr>
          <a:xfrm>
            <a:off x="4537494" y="5648352"/>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924800" y="3754528"/>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sp>
        <p:nvSpPr>
          <p:cNvPr id="124" name="TextBox 123"/>
          <p:cNvSpPr txBox="1"/>
          <p:nvPr/>
        </p:nvSpPr>
        <p:spPr>
          <a:xfrm>
            <a:off x="265774" y="6365544"/>
            <a:ext cx="8739893" cy="292388"/>
          </a:xfrm>
          <a:prstGeom prst="rect">
            <a:avLst/>
          </a:prstGeom>
          <a:noFill/>
        </p:spPr>
        <p:txBody>
          <a:bodyPr wrap="none" rtlCol="0">
            <a:spAutoFit/>
          </a:bodyPr>
          <a:lstStyle/>
          <a:p>
            <a:r>
              <a:rPr lang="en-US" sz="1300" dirty="0" smtClean="0">
                <a:solidFill>
                  <a:srgbClr val="FF0000"/>
                </a:solidFill>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Note that breakdown of only </a:t>
            </a:r>
            <a:r>
              <a:rPr lang="en-US" sz="1300" dirty="0">
                <a:latin typeface="Times New Roman" panose="02020603050405020304" pitchFamily="18" charset="0"/>
                <a:ea typeface="Batang" panose="02030600000101010101" pitchFamily="18" charset="-127"/>
                <a:cs typeface="Times New Roman" panose="02020603050405020304" pitchFamily="18" charset="0"/>
              </a:rPr>
              <a:t>f</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gf8a is shown here, but the fgf3 locus variation is similarly decomposed using the </a:t>
            </a:r>
            <a:r>
              <a:rPr lang="en-US" sz="1300" dirty="0">
                <a:latin typeface="Times New Roman" panose="02020603050405020304" pitchFamily="18" charset="0"/>
                <a:ea typeface="Batang" panose="02030600000101010101" pitchFamily="18" charset="-127"/>
                <a:cs typeface="Times New Roman" panose="02020603050405020304" pitchFamily="18" charset="0"/>
              </a:rPr>
              <a:t>G</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ENO model</a:t>
            </a:r>
            <a:endParaRPr lang="en-US" sz="1300" dirty="0">
              <a:solidFill>
                <a:srgbClr val="FF0000"/>
              </a:solidFill>
              <a:latin typeface="Times New Roman" panose="02020603050405020304" pitchFamily="18" charset="0"/>
              <a:cs typeface="Times New Roman" panose="02020603050405020304" pitchFamily="18" charset="0"/>
            </a:endParaRPr>
          </a:p>
        </p:txBody>
      </p:sp>
      <p:sp>
        <p:nvSpPr>
          <p:cNvPr id="126" name="Rectangle 12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1798320" y="42214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129" name="TextBox 128"/>
          <p:cNvSpPr txBox="1"/>
          <p:nvPr/>
        </p:nvSpPr>
        <p:spPr>
          <a:xfrm>
            <a:off x="1783080" y="324612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3" name="TextBox 2"/>
          <p:cNvSpPr txBox="1"/>
          <p:nvPr/>
        </p:nvSpPr>
        <p:spPr>
          <a:xfrm rot="16200000">
            <a:off x="404545" y="1791869"/>
            <a:ext cx="1189749" cy="246221"/>
          </a:xfrm>
          <a:prstGeom prst="rect">
            <a:avLst/>
          </a:prstGeom>
          <a:noFill/>
        </p:spPr>
        <p:txBody>
          <a:bodyPr wrap="none" rtlCol="0">
            <a:spAutoFit/>
          </a:bodyPr>
          <a:lstStyle/>
          <a:p>
            <a:r>
              <a:rPr lang="en-US" sz="1000" i="1" dirty="0" smtClean="0"/>
              <a:t>(complete genome)</a:t>
            </a:r>
            <a:endParaRPr lang="en-US" sz="1000" i="1" dirty="0"/>
          </a:p>
        </p:txBody>
      </p:sp>
    </p:spTree>
    <p:extLst>
      <p:ext uri="{BB962C8B-B14F-4D97-AF65-F5344CB8AC3E}">
        <p14:creationId xmlns:p14="http://schemas.microsoft.com/office/powerpoint/2010/main" val="15560509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575408"/>
            <a:ext cx="2971800" cy="50520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The Intrinsic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04800" y="807756"/>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1800" dirty="0">
                <a:latin typeface="Times New Roman" panose="02020603050405020304" pitchFamily="18" charset="0"/>
                <a:cs typeface="Times New Roman" panose="02020603050405020304" pitchFamily="18" charset="0"/>
              </a:rPr>
              <a:t>An </a:t>
            </a:r>
            <a:r>
              <a:rPr lang="en-US" sz="1800" dirty="0" smtClean="0">
                <a:latin typeface="Times New Roman" panose="02020603050405020304" pitchFamily="18" charset="0"/>
                <a:cs typeface="Times New Roman" panose="02020603050405020304" pitchFamily="18" charset="0"/>
              </a:rPr>
              <a:t>‘intrinsic’ genotype </a:t>
            </a:r>
            <a:r>
              <a:rPr lang="en-US" sz="1800" dirty="0">
                <a:latin typeface="Times New Roman" panose="02020603050405020304" pitchFamily="18" charset="0"/>
                <a:cs typeface="Times New Roman" panose="02020603050405020304" pitchFamily="18" charset="0"/>
              </a:rPr>
              <a:t>is decomposed into its more fundamental components of </a:t>
            </a:r>
            <a:r>
              <a:rPr lang="en-US" sz="1800" dirty="0" smtClean="0">
                <a:latin typeface="Times New Roman" panose="02020603050405020304" pitchFamily="18" charset="0"/>
                <a:cs typeface="Times New Roman" panose="02020603050405020304" pitchFamily="18" charset="0"/>
              </a:rPr>
              <a:t>variation that represent </a:t>
            </a:r>
            <a:r>
              <a:rPr lang="en-US" sz="1800" dirty="0">
                <a:latin typeface="Times New Roman" panose="02020603050405020304" pitchFamily="18" charset="0"/>
                <a:cs typeface="Times New Roman" panose="02020603050405020304" pitchFamily="18" charset="0"/>
              </a:rPr>
              <a:t>the ‘levels’ of  </a:t>
            </a:r>
            <a:r>
              <a:rPr lang="en-US" sz="1800" dirty="0" smtClean="0">
                <a:latin typeface="Times New Roman" panose="02020603050405020304" pitchFamily="18" charset="0"/>
                <a:cs typeface="Times New Roman" panose="02020603050405020304" pitchFamily="18" charset="0"/>
              </a:rPr>
              <a:t>variation to </a:t>
            </a:r>
            <a:r>
              <a:rPr lang="en-US" sz="1800" dirty="0">
                <a:latin typeface="Times New Roman" panose="02020603050405020304" pitchFamily="18" charset="0"/>
                <a:cs typeface="Times New Roman" panose="02020603050405020304" pitchFamily="18" charset="0"/>
              </a:rPr>
              <a:t>which phenotype </a:t>
            </a:r>
            <a:r>
              <a:rPr lang="en-US" sz="1800" dirty="0" smtClean="0">
                <a:latin typeface="Times New Roman" panose="02020603050405020304" pitchFamily="18" charset="0"/>
                <a:cs typeface="Times New Roman" panose="02020603050405020304" pitchFamily="18" charset="0"/>
              </a:rPr>
              <a:t>are commonly associated.</a:t>
            </a:r>
          </a:p>
          <a:p>
            <a:pPr marL="0" indent="0">
              <a:buFont typeface="Arial" panose="020B0604020202020204" pitchFamily="34" charset="0"/>
              <a:buNone/>
            </a:pP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sp>
        <p:nvSpPr>
          <p:cNvPr id="17" name="Rectangle 16"/>
          <p:cNvSpPr/>
          <p:nvPr/>
        </p:nvSpPr>
        <p:spPr>
          <a:xfrm>
            <a:off x="450274" y="1500850"/>
            <a:ext cx="3131126"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Describes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200" y="2297575"/>
            <a:ext cx="2362200"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the </a:t>
            </a:r>
            <a:r>
              <a:rPr lang="en-US" sz="1300" u="sng" dirty="0" smtClean="0">
                <a:latin typeface="Times New Roman" panose="02020603050405020304" pitchFamily="18" charset="0"/>
                <a:cs typeface="Times New Roman" panose="02020603050405020304" pitchFamily="18" charset="0"/>
              </a:rPr>
              <a:t>set</a:t>
            </a:r>
            <a:r>
              <a:rPr lang="en-US" sz="1300" dirty="0" smtClean="0">
                <a:latin typeface="Times New Roman" panose="02020603050405020304" pitchFamily="18" charset="0"/>
                <a:cs typeface="Times New Roman" panose="02020603050405020304" pitchFamily="18" charset="0"/>
              </a:rPr>
              <a:t> of all single locus complements containing at least one variant.</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3433825"/>
            <a:ext cx="264148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a:t>
            </a:r>
            <a:r>
              <a:rPr lang="en-US" sz="1300" u="sng" dirty="0" smtClean="0">
                <a:latin typeface="Times New Roman" panose="02020603050405020304" pitchFamily="18" charset="0"/>
                <a:cs typeface="Times New Roman" panose="02020603050405020304" pitchFamily="18" charset="0"/>
              </a:rPr>
              <a:t>set</a:t>
            </a:r>
            <a:r>
              <a:rPr lang="en-US" sz="1300" dirty="0" smtClean="0">
                <a:latin typeface="Times New Roman" panose="02020603050405020304" pitchFamily="18" charset="0"/>
                <a:cs typeface="Times New Roman" panose="02020603050405020304" pitchFamily="18" charset="0"/>
              </a:rPr>
              <a:t> of all alleles at a single locus where at least one allele is variant</a:t>
            </a:r>
            <a:endParaRPr lang="en-US" sz="1300" dirty="0">
              <a:latin typeface="Times New Roman" panose="02020603050405020304" pitchFamily="18" charset="0"/>
              <a:cs typeface="Times New Roman" panose="02020603050405020304" pitchFamily="18" charset="0"/>
            </a:endParaRPr>
          </a:p>
        </p:txBody>
      </p:sp>
      <p:sp>
        <p:nvSpPr>
          <p:cNvPr id="27" name="Rectangle 26"/>
          <p:cNvSpPr/>
          <p:nvPr/>
        </p:nvSpPr>
        <p:spPr>
          <a:xfrm>
            <a:off x="5638800" y="1600200"/>
            <a:ext cx="3363726"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u="sng" dirty="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t24149 / +</a:t>
            </a:r>
            <a:r>
              <a:rPr lang="en-US" sz="1600" i="1" u="sng" dirty="0" smtClean="0">
                <a:latin typeface="Times New Roman" panose="02020603050405020304" pitchFamily="18" charset="0"/>
                <a:cs typeface="Times New Roman" panose="02020603050405020304" pitchFamily="18" charset="0"/>
              </a:rPr>
              <a:t> (AB)</a:t>
            </a:r>
            <a:endParaRPr lang="en-US" sz="1600" i="1" u="sng"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791200" y="2404646"/>
            <a:ext cx="3287526"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u="sng" dirty="0" smtClean="0">
                <a:latin typeface="Times New Roman" panose="02020603050405020304" pitchFamily="18" charset="0"/>
                <a:cs typeface="Times New Roman" panose="02020603050405020304" pitchFamily="18" charset="0"/>
              </a:rPr>
              <a:t>;  fgf3</a:t>
            </a:r>
            <a:r>
              <a:rPr lang="en-US" sz="1600" i="1" u="sng" baseline="30000" dirty="0" smtClean="0">
                <a:latin typeface="Times New Roman" panose="02020603050405020304" pitchFamily="18" charset="0"/>
                <a:cs typeface="Times New Roman" panose="02020603050405020304" pitchFamily="18" charset="0"/>
              </a:rPr>
              <a:t>t24149 / +</a:t>
            </a:r>
            <a:endParaRPr lang="en-US" sz="1600" i="1" u="sng"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6185848" y="4419600"/>
            <a:ext cx="2819400" cy="502702"/>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a:t>
            </a:r>
            <a:r>
              <a:rPr lang="en-US" sz="1600" i="1" baseline="300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a:t>
            </a:r>
            <a:r>
              <a:rPr lang="en-US" sz="1600" i="1" baseline="30000" dirty="0" smtClean="0">
                <a:latin typeface="Times New Roman" panose="02020603050405020304" pitchFamily="18" charset="0"/>
                <a:cs typeface="Times New Roman" panose="02020603050405020304" pitchFamily="18" charset="0"/>
              </a:rPr>
              <a:t>9</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85848" y="5374944"/>
            <a:ext cx="2819400"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ti282a</a:t>
            </a:r>
            <a:r>
              <a:rPr lang="en-US" sz="1600" i="1" dirty="0" smtClean="0">
                <a:latin typeface="Times New Roman" panose="02020603050405020304" pitchFamily="18" charset="0"/>
                <a:cs typeface="Times New Roman" panose="02020603050405020304" pitchFamily="18" charset="0"/>
              </a:rPr>
              <a:t>      |     </a:t>
            </a:r>
            <a:r>
              <a:rPr lang="en-US" sz="1600" i="1" u="sng" dirty="0" smtClean="0">
                <a:latin typeface="Times New Roman" panose="02020603050405020304" pitchFamily="18" charset="0"/>
                <a:cs typeface="Times New Roman" panose="02020603050405020304" pitchFamily="18" charset="0"/>
              </a:rPr>
              <a:t>t29149</a:t>
            </a:r>
            <a:endParaRPr lang="en-US" sz="1600" i="1" u="sng"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6172200" y="6200506"/>
            <a:ext cx="2819400" cy="502702"/>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dirty="0" smtClean="0">
                <a:latin typeface="Times New Roman" panose="02020603050405020304" pitchFamily="18" charset="0"/>
                <a:cs typeface="Times New Roman" panose="02020603050405020304" pitchFamily="18" charset="0"/>
              </a:rPr>
              <a:t>    |    </a:t>
            </a:r>
            <a:r>
              <a:rPr lang="en-US" sz="1600" i="1" u="sng" dirty="0" smtClean="0">
                <a:latin typeface="Times New Roman" panose="02020603050405020304" pitchFamily="18" charset="0"/>
                <a:cs typeface="Times New Roman" panose="02020603050405020304" pitchFamily="18" charset="0"/>
              </a:rPr>
              <a:t>fgf3</a:t>
            </a:r>
            <a:endParaRPr lang="en-US" sz="1600" i="1" u="sng"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932045" y="3429000"/>
            <a:ext cx="3135755" cy="338554"/>
          </a:xfrm>
          <a:prstGeom prst="rect">
            <a:avLst/>
          </a:prstGeom>
        </p:spPr>
        <p:txBody>
          <a:bodyPr wrap="square">
            <a:spAutoFit/>
          </a:bodyPr>
          <a:lstStyle/>
          <a:p>
            <a:pPr algn="ctr"/>
            <a:r>
              <a:rPr lang="en-US" sz="1600" i="1" u="sng" dirty="0" smtClean="0">
                <a:latin typeface="Times New Roman" panose="02020603050405020304" pitchFamily="18" charset="0"/>
                <a:cs typeface="Times New Roman" panose="02020603050405020304" pitchFamily="18" charset="0"/>
              </a:rPr>
              <a:t>fgf8a</a:t>
            </a:r>
            <a:r>
              <a:rPr lang="en-US" sz="1600" i="1" u="sng" baseline="30000" dirty="0" smtClean="0">
                <a:latin typeface="Times New Roman" panose="02020603050405020304" pitchFamily="18" charset="0"/>
                <a:cs typeface="Times New Roman" panose="02020603050405020304" pitchFamily="18" charset="0"/>
              </a:rPr>
              <a:t>ti282a / ti282a</a:t>
            </a:r>
            <a:r>
              <a:rPr lang="en-US" sz="1600" i="1" dirty="0" smtClean="0">
                <a:latin typeface="Times New Roman" panose="02020603050405020304" pitchFamily="18" charset="0"/>
                <a:cs typeface="Times New Roman" panose="02020603050405020304" pitchFamily="18" charset="0"/>
              </a:rPr>
              <a:t>    </a:t>
            </a:r>
            <a:r>
              <a:rPr lang="en-US" sz="1600" u="sng" dirty="0" smtClean="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a:t>
            </a:r>
            <a:r>
              <a:rPr lang="en-US" sz="1600" i="1" u="sng" dirty="0" smtClean="0">
                <a:latin typeface="Times New Roman" panose="02020603050405020304" pitchFamily="18" charset="0"/>
                <a:cs typeface="Times New Roman" panose="02020603050405020304" pitchFamily="18" charset="0"/>
              </a:rPr>
              <a:t>fgf3</a:t>
            </a:r>
            <a:r>
              <a:rPr lang="en-US" sz="1600" i="1" u="sng" baseline="30000" dirty="0" smtClean="0">
                <a:latin typeface="Times New Roman" panose="02020603050405020304" pitchFamily="18" charset="0"/>
                <a:cs typeface="Times New Roman" panose="02020603050405020304" pitchFamily="18" charset="0"/>
              </a:rPr>
              <a:t>t24149 / +</a:t>
            </a:r>
            <a:endParaRPr lang="en-US" sz="1600" i="1" u="sng" baseline="30000" dirty="0">
              <a:latin typeface="Times New Roman" panose="02020603050405020304" pitchFamily="18" charset="0"/>
              <a:cs typeface="Times New Roman" panose="02020603050405020304" pitchFamily="18" charset="0"/>
            </a:endParaRPr>
          </a:p>
        </p:txBody>
      </p:sp>
      <p:sp>
        <p:nvSpPr>
          <p:cNvPr id="25" name="Rectangle 2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26416" y="5273079"/>
            <a:ext cx="2369834"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a:t>
            </a:r>
            <a:r>
              <a:rPr lang="en-US" sz="1300" u="sng" dirty="0" smtClean="0">
                <a:latin typeface="Times New Roman" panose="02020603050405020304" pitchFamily="18" charset="0"/>
                <a:cs typeface="Times New Roman" panose="02020603050405020304" pitchFamily="18" charset="0"/>
              </a:rPr>
              <a:t>continuous feature</a:t>
            </a:r>
            <a:r>
              <a:rPr lang="en-US" sz="1300" dirty="0" smtClean="0">
                <a:latin typeface="Times New Roman" panose="02020603050405020304" pitchFamily="18" charset="0"/>
                <a:cs typeface="Times New Roman" panose="02020603050405020304" pitchFamily="18" charset="0"/>
              </a:rPr>
              <a:t> whose extent is the deviation from a reference. Typically a particular mutation within a gene.</a:t>
            </a:r>
            <a:endParaRPr lang="en-US" sz="1300" dirty="0">
              <a:latin typeface="Times New Roman" panose="02020603050405020304" pitchFamily="18" charset="0"/>
              <a:cs typeface="Times New Roman" panose="02020603050405020304" pitchFamily="18" charset="0"/>
            </a:endParaRPr>
          </a:p>
        </p:txBody>
      </p:sp>
      <p:sp>
        <p:nvSpPr>
          <p:cNvPr id="30" name="Rectangle 29"/>
          <p:cNvSpPr/>
          <p:nvPr/>
        </p:nvSpPr>
        <p:spPr>
          <a:xfrm>
            <a:off x="434050" y="4038600"/>
            <a:ext cx="2667000" cy="109260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a:t>
            </a:r>
            <a:r>
              <a:rPr lang="en-US" sz="1300" u="sng" dirty="0" smtClean="0">
                <a:latin typeface="Times New Roman" panose="02020603050405020304" pitchFamily="18" charset="0"/>
                <a:cs typeface="Times New Roman" panose="02020603050405020304" pitchFamily="18" charset="0"/>
              </a:rPr>
              <a:t>continuous feature </a:t>
            </a:r>
            <a:r>
              <a:rPr lang="en-US" sz="1300" dirty="0" smtClean="0">
                <a:latin typeface="Times New Roman" panose="02020603050405020304" pitchFamily="18" charset="0"/>
                <a:cs typeface="Times New Roman" panose="02020603050405020304" pitchFamily="18" charset="0"/>
              </a:rPr>
              <a:t>that contains as part a sequence alteration (or </a:t>
            </a:r>
            <a:r>
              <a:rPr lang="en-US" sz="1300" dirty="0">
                <a:latin typeface="Times New Roman" panose="02020603050405020304" pitchFamily="18" charset="0"/>
                <a:cs typeface="Times New Roman" panose="02020603050405020304" pitchFamily="18" charset="0"/>
              </a:rPr>
              <a:t>is itself a sequence </a:t>
            </a:r>
            <a:r>
              <a:rPr lang="en-US" sz="1300" dirty="0" smtClean="0">
                <a:latin typeface="Times New Roman" panose="02020603050405020304" pitchFamily="18" charset="0"/>
                <a:cs typeface="Times New Roman" panose="02020603050405020304" pitchFamily="18" charset="0"/>
              </a:rPr>
              <a:t>alteration). Typically a variant version of a gene (i.e. a gene haplotype).</a:t>
            </a:r>
            <a:endParaRPr lang="en-US" sz="1300" dirty="0">
              <a:latin typeface="Times New Roman" panose="02020603050405020304" pitchFamily="18" charset="0"/>
              <a:cs typeface="Times New Roman" panose="02020603050405020304" pitchFamily="18" charset="0"/>
            </a:endParaRPr>
          </a:p>
        </p:txBody>
      </p:sp>
      <p:sp>
        <p:nvSpPr>
          <p:cNvPr id="21" name="Rectangle 20"/>
          <p:cNvSpPr/>
          <p:nvPr/>
        </p:nvSpPr>
        <p:spPr>
          <a:xfrm>
            <a:off x="421662" y="6150592"/>
            <a:ext cx="3083538"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gene(s) that are altered by a sequence alteration as part of the genotype.</a:t>
            </a:r>
            <a:endParaRPr lang="en-US" sz="1300" dirty="0">
              <a:latin typeface="Times New Roman" panose="02020603050405020304" pitchFamily="18" charset="0"/>
              <a:cs typeface="Times New Roman" panose="02020603050405020304" pitchFamily="18" charset="0"/>
            </a:endParaRPr>
          </a:p>
        </p:txBody>
      </p:sp>
      <p:sp>
        <p:nvSpPr>
          <p:cNvPr id="5" name="Rectangle 4"/>
          <p:cNvSpPr/>
          <p:nvPr/>
        </p:nvSpPr>
        <p:spPr>
          <a:xfrm>
            <a:off x="3375660" y="4528810"/>
            <a:ext cx="891540" cy="20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881880" y="4552956"/>
            <a:ext cx="533400" cy="20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276600" y="5867400"/>
            <a:ext cx="1143000" cy="16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800600" y="5890260"/>
            <a:ext cx="1143000" cy="16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341248" y="5819099"/>
            <a:ext cx="1063112" cy="246221"/>
          </a:xfrm>
          <a:prstGeom prst="rect">
            <a:avLst/>
          </a:prstGeom>
          <a:noFill/>
        </p:spPr>
        <p:txBody>
          <a:bodyPr wrap="none" rtlCol="0">
            <a:spAutoFit/>
          </a:bodyPr>
          <a:lstStyle/>
          <a:p>
            <a:r>
              <a:rPr lang="en-US" sz="1000" dirty="0" smtClean="0"/>
              <a:t>affected_feature</a:t>
            </a:r>
            <a:endParaRPr lang="en-US" sz="1000" dirty="0"/>
          </a:p>
        </p:txBody>
      </p:sp>
      <p:sp>
        <p:nvSpPr>
          <p:cNvPr id="34" name="TextBox 33"/>
          <p:cNvSpPr txBox="1"/>
          <p:nvPr/>
        </p:nvSpPr>
        <p:spPr>
          <a:xfrm>
            <a:off x="4846320" y="5829300"/>
            <a:ext cx="1063112" cy="246221"/>
          </a:xfrm>
          <a:prstGeom prst="rect">
            <a:avLst/>
          </a:prstGeom>
          <a:noFill/>
        </p:spPr>
        <p:txBody>
          <a:bodyPr wrap="none" rtlCol="0">
            <a:spAutoFit/>
          </a:bodyPr>
          <a:lstStyle/>
          <a:p>
            <a:r>
              <a:rPr lang="en-US" sz="1000" dirty="0" smtClean="0"/>
              <a:t>affected_feature</a:t>
            </a:r>
            <a:endParaRPr lang="en-US" sz="1000" dirty="0"/>
          </a:p>
        </p:txBody>
      </p:sp>
      <p:sp>
        <p:nvSpPr>
          <p:cNvPr id="29" name="TextBox 28"/>
          <p:cNvSpPr txBox="1"/>
          <p:nvPr/>
        </p:nvSpPr>
        <p:spPr>
          <a:xfrm>
            <a:off x="3555492" y="4502134"/>
            <a:ext cx="571500" cy="261610"/>
          </a:xfrm>
          <a:prstGeom prst="rect">
            <a:avLst/>
          </a:prstGeom>
          <a:noFill/>
        </p:spPr>
        <p:txBody>
          <a:bodyPr wrap="square" rtlCol="0">
            <a:spAutoFit/>
          </a:bodyPr>
          <a:lstStyle/>
          <a:p>
            <a:pPr algn="ctr"/>
            <a:r>
              <a:rPr lang="en-US" sz="1050" dirty="0" smtClean="0">
                <a:solidFill>
                  <a:schemeClr val="tx1">
                    <a:lumMod val="85000"/>
                    <a:lumOff val="15000"/>
                  </a:schemeClr>
                </a:solidFill>
                <a:latin typeface="Aharoni" panose="02010803020104030203" pitchFamily="2" charset="-79"/>
                <a:cs typeface="Aharoni" panose="02010803020104030203" pitchFamily="2" charset="-79"/>
              </a:rPr>
              <a:t>allele</a:t>
            </a:r>
            <a:endParaRPr lang="en-US" sz="1050" dirty="0">
              <a:solidFill>
                <a:schemeClr val="tx1">
                  <a:lumMod val="85000"/>
                  <a:lumOff val="15000"/>
                </a:schemeClr>
              </a:solidFill>
              <a:latin typeface="Aharoni" panose="02010803020104030203" pitchFamily="2" charset="-79"/>
              <a:cs typeface="Aharoni" panose="02010803020104030203" pitchFamily="2" charset="-79"/>
            </a:endParaRPr>
          </a:p>
        </p:txBody>
      </p:sp>
      <p:sp>
        <p:nvSpPr>
          <p:cNvPr id="36" name="Rectangle 35"/>
          <p:cNvSpPr/>
          <p:nvPr/>
        </p:nvSpPr>
        <p:spPr>
          <a:xfrm>
            <a:off x="4911852" y="4548513"/>
            <a:ext cx="891540" cy="207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5091684" y="4521837"/>
            <a:ext cx="571500" cy="261610"/>
          </a:xfrm>
          <a:prstGeom prst="rect">
            <a:avLst/>
          </a:prstGeom>
          <a:noFill/>
        </p:spPr>
        <p:txBody>
          <a:bodyPr wrap="square" rtlCol="0">
            <a:spAutoFit/>
          </a:bodyPr>
          <a:lstStyle/>
          <a:p>
            <a:pPr algn="ctr"/>
            <a:r>
              <a:rPr lang="en-US" sz="1050" dirty="0" smtClean="0">
                <a:solidFill>
                  <a:schemeClr val="tx1">
                    <a:lumMod val="85000"/>
                    <a:lumOff val="15000"/>
                  </a:schemeClr>
                </a:solidFill>
                <a:latin typeface="Aharoni" panose="02010803020104030203" pitchFamily="2" charset="-79"/>
                <a:cs typeface="Aharoni" panose="02010803020104030203" pitchFamily="2" charset="-79"/>
              </a:rPr>
              <a:t>allele</a:t>
            </a:r>
            <a:endParaRPr lang="en-US" sz="1050" dirty="0">
              <a:solidFill>
                <a:schemeClr val="tx1">
                  <a:lumMod val="85000"/>
                  <a:lumOff val="15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6649996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9110" y="225911"/>
            <a:ext cx="8229600" cy="1143000"/>
          </a:xfrm>
          <a:prstGeom prst="rect">
            <a:avLst/>
          </a:prstGeom>
        </p:spPr>
        <p:txBody>
          <a:bodyPr>
            <a:normAutofit fontScale="97500"/>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4000" b="0" dirty="0" smtClean="0">
                <a:solidFill>
                  <a:srgbClr val="002776"/>
                </a:solidFill>
                <a:latin typeface="Times New Roman" panose="02020603050405020304" pitchFamily="18" charset="0"/>
                <a:cs typeface="Times New Roman" panose="02020603050405020304" pitchFamily="18" charset="0"/>
              </a:rPr>
              <a:t>Intrinsic vs Extrinsic Genotypes</a:t>
            </a:r>
            <a:endParaRPr lang="en-US" sz="4000" b="0" dirty="0">
              <a:solidFill>
                <a:srgbClr val="002776"/>
              </a:solidFill>
              <a:latin typeface="Times New Roman" panose="02020603050405020304" pitchFamily="18" charset="0"/>
              <a:cs typeface="Times New Roman" panose="02020603050405020304" pitchFamily="18" charset="0"/>
            </a:endParaRPr>
          </a:p>
        </p:txBody>
      </p:sp>
      <p:sp>
        <p:nvSpPr>
          <p:cNvPr id="122" name="Rectangle 121"/>
          <p:cNvSpPr/>
          <p:nvPr/>
        </p:nvSpPr>
        <p:spPr>
          <a:xfrm>
            <a:off x="304800" y="907465"/>
            <a:ext cx="8610600" cy="2339102"/>
          </a:xfrm>
          <a:prstGeom prst="rect">
            <a:avLst/>
          </a:prstGeom>
        </p:spPr>
        <p:txBody>
          <a:bodyPr wrap="square">
            <a:spAutoFit/>
          </a:bodyPr>
          <a:lstStyle/>
          <a:p>
            <a:pPr fontAlgn="ctr"/>
            <a:r>
              <a:rPr lang="en-US" dirty="0" smtClean="0">
                <a:latin typeface="Times New Roman" panose="02020603050405020304" pitchFamily="18" charset="0"/>
                <a:cs typeface="Times New Roman" panose="02020603050405020304" pitchFamily="18" charset="0"/>
              </a:rPr>
              <a:t>The concept of a </a:t>
            </a:r>
            <a:r>
              <a:rPr lang="en-US" b="1" dirty="0" smtClean="0">
                <a:latin typeface="Times New Roman" panose="02020603050405020304" pitchFamily="18" charset="0"/>
                <a:cs typeface="Times New Roman" panose="02020603050405020304" pitchFamily="18" charset="0"/>
              </a:rPr>
              <a:t>‘genotype’ </a:t>
            </a:r>
            <a:r>
              <a:rPr lang="en-US" dirty="0" smtClean="0">
                <a:latin typeface="Times New Roman" panose="02020603050405020304" pitchFamily="18" charset="0"/>
                <a:cs typeface="Times New Roman" panose="02020603050405020304" pitchFamily="18" charset="0"/>
              </a:rPr>
              <a:t>in GENO is viewed broadly </a:t>
            </a:r>
            <a:r>
              <a:rPr lang="en-US" dirty="0">
                <a:latin typeface="Times New Roman" panose="02020603050405020304" pitchFamily="18" charset="0"/>
                <a:cs typeface="Times New Roman" panose="02020603050405020304" pitchFamily="18" charset="0"/>
              </a:rPr>
              <a:t>to </a:t>
            </a:r>
            <a:r>
              <a:rPr lang="en-US" dirty="0" smtClean="0">
                <a:latin typeface="Times New Roman" panose="02020603050405020304" pitchFamily="18" charset="0"/>
                <a:cs typeface="Times New Roman" panose="02020603050405020304" pitchFamily="18" charset="0"/>
              </a:rPr>
              <a:t>apply to </a:t>
            </a:r>
            <a:r>
              <a:rPr lang="en-US" dirty="0">
                <a:latin typeface="Times New Roman" panose="02020603050405020304" pitchFamily="18" charset="0"/>
                <a:cs typeface="Times New Roman" panose="02020603050405020304" pitchFamily="18" charset="0"/>
              </a:rPr>
              <a:t>any </a:t>
            </a:r>
            <a:r>
              <a:rPr lang="en-US" b="1" dirty="0">
                <a:latin typeface="Times New Roman" panose="02020603050405020304" pitchFamily="18" charset="0"/>
                <a:cs typeface="Times New Roman" panose="02020603050405020304" pitchFamily="18" charset="0"/>
              </a:rPr>
              <a:t>variation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in </a:t>
            </a:r>
            <a:r>
              <a:rPr lang="en-US" b="1" dirty="0" smtClean="0">
                <a:latin typeface="Times New Roman" panose="02020603050405020304" pitchFamily="18" charset="0"/>
                <a:cs typeface="Times New Roman" panose="02020603050405020304" pitchFamily="18" charset="0"/>
              </a:rPr>
              <a:t>genomic sequence </a:t>
            </a:r>
            <a:r>
              <a:rPr lang="en-US" dirty="0" smtClean="0">
                <a:latin typeface="Times New Roman" panose="02020603050405020304" pitchFamily="18" charset="0"/>
                <a:cs typeface="Times New Roman" panose="02020603050405020304" pitchFamily="18" charset="0"/>
              </a:rPr>
              <a:t>or </a:t>
            </a:r>
            <a:r>
              <a:rPr lang="en-US" b="1" dirty="0" smtClean="0">
                <a:latin typeface="Times New Roman" panose="02020603050405020304" pitchFamily="18" charset="0"/>
                <a:cs typeface="Times New Roman" panose="02020603050405020304" pitchFamily="18" charset="0"/>
              </a:rPr>
              <a:t>variation in gene expression </a:t>
            </a:r>
            <a:r>
              <a:rPr lang="en-US" dirty="0">
                <a:latin typeface="Times New Roman" panose="02020603050405020304" pitchFamily="18" charset="0"/>
                <a:cs typeface="Times New Roman" panose="02020603050405020304" pitchFamily="18" charset="0"/>
              </a:rPr>
              <a:t>that is tied to an observed phenotypic </a:t>
            </a:r>
            <a:r>
              <a:rPr lang="en-US" dirty="0" smtClean="0">
                <a:latin typeface="Times New Roman" panose="02020603050405020304" pitchFamily="18" charset="0"/>
                <a:cs typeface="Times New Roman" panose="02020603050405020304" pitchFamily="18" charset="0"/>
              </a:rPr>
              <a:t>effect. We distinguish three categories of genotypes:</a:t>
            </a:r>
          </a:p>
          <a:p>
            <a:pPr marL="398463" indent="-227013" fontAlgn="ctr">
              <a:spcBef>
                <a:spcPts val="600"/>
              </a:spcBef>
              <a:buFont typeface="+mj-lt"/>
              <a:buAutoNum type="arabicPeriod"/>
            </a:pPr>
            <a:r>
              <a:rPr lang="en-US" sz="1500" b="1" dirty="0">
                <a:latin typeface="Times New Roman" panose="02020603050405020304" pitchFamily="18" charset="0"/>
                <a:cs typeface="Times New Roman" panose="02020603050405020304" pitchFamily="18" charset="0"/>
              </a:rPr>
              <a:t>Intrinsic genotypes </a:t>
            </a:r>
            <a:r>
              <a:rPr lang="en-US" sz="1500" dirty="0" smtClean="0">
                <a:latin typeface="Times New Roman" panose="02020603050405020304" pitchFamily="18" charset="0"/>
                <a:cs typeface="Times New Roman" panose="02020603050405020304" pitchFamily="18" charset="0"/>
              </a:rPr>
              <a:t>describe variation </a:t>
            </a:r>
            <a:r>
              <a:rPr lang="en-US" sz="1500" dirty="0">
                <a:latin typeface="Times New Roman" panose="02020603050405020304" pitchFamily="18" charset="0"/>
                <a:cs typeface="Times New Roman" panose="02020603050405020304" pitchFamily="18" charset="0"/>
              </a:rPr>
              <a:t>in the genomic </a:t>
            </a:r>
            <a:r>
              <a:rPr lang="en-US" sz="1500" dirty="0" smtClean="0">
                <a:latin typeface="Times New Roman" panose="02020603050405020304" pitchFamily="18" charset="0"/>
                <a:cs typeface="Times New Roman" panose="02020603050405020304" pitchFamily="18" charset="0"/>
              </a:rPr>
              <a:t>sequence (e.g. pt. </a:t>
            </a:r>
            <a:r>
              <a:rPr lang="en-US" sz="1500" dirty="0" err="1" smtClean="0">
                <a:latin typeface="Times New Roman" panose="02020603050405020304" pitchFamily="18" charset="0"/>
                <a:cs typeface="Times New Roman" panose="02020603050405020304" pitchFamily="18" charset="0"/>
              </a:rPr>
              <a:t>mut</a:t>
            </a:r>
            <a:r>
              <a:rPr lang="en-US" sz="1500" dirty="0" smtClean="0">
                <a:latin typeface="Times New Roman" panose="02020603050405020304" pitchFamily="18" charset="0"/>
                <a:cs typeface="Times New Roman" panose="02020603050405020304" pitchFamily="18" charset="0"/>
              </a:rPr>
              <a:t>, deletion., transgenic ins.). </a:t>
            </a:r>
            <a:endParaRPr lang="en-US" sz="1500" dirty="0">
              <a:latin typeface="Times New Roman" panose="02020603050405020304" pitchFamily="18" charset="0"/>
              <a:cs typeface="Times New Roman" panose="02020603050405020304" pitchFamily="18" charset="0"/>
            </a:endParaRPr>
          </a:p>
          <a:p>
            <a:pPr marL="398463" indent="-227013" fontAlgn="ctr">
              <a:spcBef>
                <a:spcPts val="600"/>
              </a:spcBef>
              <a:buFont typeface="+mj-lt"/>
              <a:buAutoNum type="arabicPeriod"/>
            </a:pPr>
            <a:r>
              <a:rPr lang="en-US" sz="1500" b="1" dirty="0">
                <a:latin typeface="Times New Roman" panose="02020603050405020304" pitchFamily="18" charset="0"/>
                <a:cs typeface="Times New Roman" panose="02020603050405020304" pitchFamily="18" charset="0"/>
              </a:rPr>
              <a:t>Extrinsic genotypes </a:t>
            </a:r>
            <a:r>
              <a:rPr lang="en-US" sz="1500" dirty="0">
                <a:latin typeface="Times New Roman" panose="02020603050405020304" pitchFamily="18" charset="0"/>
                <a:cs typeface="Times New Roman" panose="02020603050405020304" pitchFamily="18" charset="0"/>
              </a:rPr>
              <a:t>describe variation in gene expression (resulting from gene targeting technologies such as RNAi, morpholinos).</a:t>
            </a:r>
          </a:p>
          <a:p>
            <a:pPr marL="398463" indent="-227013" fontAlgn="ctr">
              <a:spcBef>
                <a:spcPts val="600"/>
              </a:spcBef>
              <a:buFont typeface="+mj-lt"/>
              <a:buAutoNum type="arabicPeriod"/>
            </a:pPr>
            <a:r>
              <a:rPr lang="en-US" sz="1500" b="1" dirty="0">
                <a:latin typeface="Times New Roman" panose="02020603050405020304" pitchFamily="18" charset="0"/>
                <a:cs typeface="Times New Roman" panose="02020603050405020304" pitchFamily="18" charset="0"/>
              </a:rPr>
              <a:t>Effective genotypes </a:t>
            </a:r>
            <a:r>
              <a:rPr lang="en-US" sz="1500" dirty="0">
                <a:latin typeface="Times New Roman" panose="02020603050405020304" pitchFamily="18" charset="0"/>
                <a:cs typeface="Times New Roman" panose="02020603050405020304" pitchFamily="18" charset="0"/>
              </a:rPr>
              <a:t>describe total variation in gene sequence or expression (</a:t>
            </a:r>
            <a:r>
              <a:rPr lang="en-US" sz="1500" b="1" dirty="0">
                <a:latin typeface="Times New Roman" panose="02020603050405020304" pitchFamily="18" charset="0"/>
                <a:cs typeface="Times New Roman" panose="02020603050405020304" pitchFamily="18" charset="0"/>
              </a:rPr>
              <a:t>intrinsic + extrinsic</a:t>
            </a:r>
            <a:r>
              <a:rPr lang="en-US" sz="1500" dirty="0">
                <a:latin typeface="Times New Roman" panose="02020603050405020304" pitchFamily="18" charset="0"/>
                <a:cs typeface="Times New Roman" panose="02020603050405020304" pitchFamily="18" charset="0"/>
              </a:rPr>
              <a:t>)</a:t>
            </a:r>
          </a:p>
          <a:p>
            <a:pPr algn="ctr" fontAlgn="ctr"/>
            <a:endParaRPr lang="en-US" sz="1700" dirty="0">
              <a:latin typeface="Times New Roman" panose="02020603050405020304" pitchFamily="18" charset="0"/>
              <a:cs typeface="Times New Roman" panose="02020603050405020304" pitchFamily="18" charset="0"/>
            </a:endParaRPr>
          </a:p>
        </p:txBody>
      </p:sp>
      <p:sp>
        <p:nvSpPr>
          <p:cNvPr id="31" name="Rectangle 30"/>
          <p:cNvSpPr/>
          <p:nvPr/>
        </p:nvSpPr>
        <p:spPr>
          <a:xfrm>
            <a:off x="1153184" y="3021365"/>
            <a:ext cx="2830840" cy="492443"/>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SEQUENCE-VARIATION</a:t>
            </a:r>
          </a:p>
          <a:p>
            <a:pPr algn="ctr"/>
            <a:endParaRPr lang="en-US" sz="800" b="1" dirty="0">
              <a:latin typeface="Times New Roman" panose="02020603050405020304" pitchFamily="18" charset="0"/>
              <a:ea typeface="+mj-ea"/>
              <a:cs typeface="Times New Roman" panose="02020603050405020304" pitchFamily="18" charset="0"/>
            </a:endParaRPr>
          </a:p>
        </p:txBody>
      </p:sp>
      <p:sp>
        <p:nvSpPr>
          <p:cNvPr id="33" name="Rectangle 32"/>
          <p:cNvSpPr/>
          <p:nvPr/>
        </p:nvSpPr>
        <p:spPr>
          <a:xfrm>
            <a:off x="5001381" y="3022435"/>
            <a:ext cx="3036024"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EXPRESSION-VARIATION</a:t>
            </a:r>
            <a:endParaRPr lang="en-US" sz="2000" b="1" dirty="0" smtClean="0">
              <a:latin typeface="Times New Roman" panose="02020603050405020304" pitchFamily="18" charset="0"/>
              <a:ea typeface="+mj-ea"/>
              <a:cs typeface="Times New Roman" panose="02020603050405020304" pitchFamily="18" charset="0"/>
            </a:endParaRPr>
          </a:p>
        </p:txBody>
      </p:sp>
      <p:sp>
        <p:nvSpPr>
          <p:cNvPr id="39" name="Rectangle 38"/>
          <p:cNvSpPr/>
          <p:nvPr/>
        </p:nvSpPr>
        <p:spPr>
          <a:xfrm>
            <a:off x="1628794" y="4976220"/>
            <a:ext cx="2174506" cy="492443"/>
          </a:xfrm>
          <a:prstGeom prst="rect">
            <a:avLst/>
          </a:prstGeom>
        </p:spPr>
        <p:txBody>
          <a:bodyPr wrap="none">
            <a:spAutoFit/>
          </a:bodyPr>
          <a:lstStyle/>
          <a:p>
            <a:pPr algn="ctr"/>
            <a:endParaRPr lang="en-US" sz="800" b="1" dirty="0">
              <a:latin typeface="Times New Roman" panose="02020603050405020304" pitchFamily="18" charset="0"/>
              <a:ea typeface="+mj-ea"/>
              <a:cs typeface="Times New Roman" panose="02020603050405020304" pitchFamily="18" charset="0"/>
            </a:endParaRPr>
          </a:p>
          <a:p>
            <a:pPr algn="ctr"/>
            <a:r>
              <a:rPr lang="en-US" b="1" dirty="0" smtClean="0">
                <a:latin typeface="Times New Roman" panose="02020603050405020304" pitchFamily="18" charset="0"/>
                <a:ea typeface="+mj-ea"/>
                <a:cs typeface="Times New Roman" panose="02020603050405020304" pitchFamily="18" charset="0"/>
              </a:rPr>
              <a:t>‘Intrinsic’ Genotype</a:t>
            </a:r>
            <a:endParaRPr lang="en-US" b="1" dirty="0">
              <a:latin typeface="Times New Roman" panose="02020603050405020304" pitchFamily="18" charset="0"/>
              <a:ea typeface="+mj-ea"/>
              <a:cs typeface="Times New Roman" panose="02020603050405020304" pitchFamily="18" charset="0"/>
            </a:endParaRPr>
          </a:p>
        </p:txBody>
      </p:sp>
      <p:sp>
        <p:nvSpPr>
          <p:cNvPr id="40" name="Rectangle 39"/>
          <p:cNvSpPr/>
          <p:nvPr/>
        </p:nvSpPr>
        <p:spPr>
          <a:xfrm>
            <a:off x="1314650" y="5438914"/>
            <a:ext cx="2895600"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fgf8</a:t>
            </a:r>
            <a:r>
              <a:rPr lang="en-US" sz="1600" b="1" baseline="30000" dirty="0" smtClean="0">
                <a:solidFill>
                  <a:srgbClr val="00B050"/>
                </a:solidFill>
                <a:latin typeface="Times New Roman" panose="02020603050405020304" pitchFamily="18" charset="0"/>
                <a:cs typeface="Times New Roman" panose="02020603050405020304" pitchFamily="18" charset="0"/>
              </a:rPr>
              <a:t>ti282a/ti282a</a:t>
            </a:r>
            <a:r>
              <a:rPr lang="en-US" sz="1600" b="1" dirty="0" smtClean="0">
                <a:solidFill>
                  <a:srgbClr val="00B050"/>
                </a:solidFill>
                <a:latin typeface="Times New Roman" panose="02020603050405020304" pitchFamily="18" charset="0"/>
                <a:cs typeface="Times New Roman" panose="02020603050405020304" pitchFamily="18" charset="0"/>
              </a:rPr>
              <a:t>(AB)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5435494" y="5127968"/>
            <a:ext cx="2225801"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‘Extrinsic’ Genotype</a:t>
            </a:r>
            <a:endParaRPr lang="en-US" b="1" dirty="0">
              <a:latin typeface="Times New Roman" panose="02020603050405020304" pitchFamily="18" charset="0"/>
              <a:ea typeface="+mj-ea"/>
              <a:cs typeface="Times New Roman" panose="02020603050405020304" pitchFamily="18" charset="0"/>
            </a:endParaRPr>
          </a:p>
        </p:txBody>
      </p:sp>
      <p:sp>
        <p:nvSpPr>
          <p:cNvPr id="42" name="Rectangle 41"/>
          <p:cNvSpPr/>
          <p:nvPr/>
        </p:nvSpPr>
        <p:spPr>
          <a:xfrm>
            <a:off x="4596943" y="5464314"/>
            <a:ext cx="3794303"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shhb</a:t>
            </a:r>
            <a:r>
              <a:rPr lang="en-US" sz="1600" b="1" baseline="30000" dirty="0" smtClean="0">
                <a:solidFill>
                  <a:srgbClr val="00B050"/>
                </a:solidFill>
                <a:latin typeface="Times New Roman" panose="02020603050405020304" pitchFamily="18" charset="0"/>
                <a:cs typeface="Times New Roman" panose="02020603050405020304" pitchFamily="18" charset="0"/>
              </a:rPr>
              <a:t>MO1-shhb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28600" y="171450"/>
            <a:ext cx="8686800" cy="6515100"/>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76"/>
              </a:solidFill>
            </a:endParaRPr>
          </a:p>
        </p:txBody>
      </p:sp>
      <p:pic>
        <p:nvPicPr>
          <p:cNvPr id="1026"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977075" y="3321310"/>
            <a:ext cx="3213925" cy="182653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4" b="4"/>
          <a:stretch/>
        </p:blipFill>
        <p:spPr bwMode="auto">
          <a:xfrm>
            <a:off x="4863276" y="3328671"/>
            <a:ext cx="3213924" cy="182653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3435347" y="5986046"/>
            <a:ext cx="2200153"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‘Effective’ Genotype</a:t>
            </a:r>
            <a:endParaRPr lang="en-US" b="1" dirty="0">
              <a:latin typeface="Times New Roman" panose="02020603050405020304" pitchFamily="18" charset="0"/>
              <a:ea typeface="+mj-ea"/>
              <a:cs typeface="Times New Roman" panose="02020603050405020304" pitchFamily="18" charset="0"/>
            </a:endParaRPr>
          </a:p>
        </p:txBody>
      </p:sp>
      <p:sp>
        <p:nvSpPr>
          <p:cNvPr id="47" name="Rectangle 46"/>
          <p:cNvSpPr/>
          <p:nvPr/>
        </p:nvSpPr>
        <p:spPr>
          <a:xfrm>
            <a:off x="609600" y="6260068"/>
            <a:ext cx="8009907"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r>
              <a:rPr lang="en-US" b="1" dirty="0">
                <a:solidFill>
                  <a:srgbClr val="00B050"/>
                </a:solidFill>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shhb</a:t>
            </a:r>
            <a:r>
              <a:rPr lang="en-US" b="1" baseline="30000" dirty="0" smtClean="0">
                <a:solidFill>
                  <a:srgbClr val="00B050"/>
                </a:solidFill>
                <a:latin typeface="Times New Roman" panose="02020603050405020304" pitchFamily="18" charset="0"/>
                <a:cs typeface="Times New Roman" panose="02020603050405020304" pitchFamily="18" charset="0"/>
              </a:rPr>
              <a:t>MO1-shhb</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4371391" y="5421868"/>
            <a:ext cx="316112"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a:t>
            </a:r>
            <a:endParaRPr lang="en-US" b="1" dirty="0">
              <a:latin typeface="Times New Roman" panose="02020603050405020304" pitchFamily="18" charset="0"/>
              <a:ea typeface="+mj-ea"/>
              <a:cs typeface="Times New Roman" panose="02020603050405020304" pitchFamily="18" charset="0"/>
            </a:endParaRPr>
          </a:p>
        </p:txBody>
      </p:sp>
      <p:cxnSp>
        <p:nvCxnSpPr>
          <p:cNvPr id="4" name="Straight Arrow Connector 3"/>
          <p:cNvCxnSpPr/>
          <p:nvPr/>
        </p:nvCxnSpPr>
        <p:spPr>
          <a:xfrm>
            <a:off x="3886200" y="5720378"/>
            <a:ext cx="496419" cy="2451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758046" y="5660423"/>
            <a:ext cx="423554" cy="3256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15147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822329"/>
            <a:ext cx="2641458" cy="46019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The Extrinsic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85008" y="914400"/>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buNone/>
            </a:pPr>
            <a:r>
              <a:rPr lang="en-US" sz="2000" dirty="0">
                <a:latin typeface="Times New Roman" panose="02020603050405020304" pitchFamily="18" charset="0"/>
                <a:cs typeface="Times New Roman" panose="02020603050405020304" pitchFamily="18" charset="0"/>
              </a:rPr>
              <a:t>An </a:t>
            </a:r>
            <a:r>
              <a:rPr lang="en-US" sz="2000" dirty="0" smtClean="0">
                <a:latin typeface="Times New Roman" panose="02020603050405020304" pitchFamily="18" charset="0"/>
                <a:cs typeface="Times New Roman" panose="02020603050405020304" pitchFamily="18" charset="0"/>
              </a:rPr>
              <a:t>‘extrinsic’ </a:t>
            </a:r>
            <a:r>
              <a:rPr lang="en-US" sz="2000" dirty="0">
                <a:latin typeface="Times New Roman" panose="02020603050405020304" pitchFamily="18" charset="0"/>
                <a:cs typeface="Times New Roman" panose="02020603050405020304" pitchFamily="18" charset="0"/>
              </a:rPr>
              <a:t>genotype is </a:t>
            </a:r>
            <a:r>
              <a:rPr lang="en-US" sz="2000" dirty="0" smtClean="0">
                <a:latin typeface="Times New Roman" panose="02020603050405020304" pitchFamily="18" charset="0"/>
                <a:cs typeface="Times New Roman" panose="02020603050405020304" pitchFamily="18" charset="0"/>
              </a:rPr>
              <a:t>similarly decomposed </a:t>
            </a:r>
            <a:r>
              <a:rPr lang="en-US" sz="2000" dirty="0">
                <a:latin typeface="Times New Roman" panose="02020603050405020304" pitchFamily="18" charset="0"/>
                <a:cs typeface="Times New Roman" panose="02020603050405020304" pitchFamily="18" charset="0"/>
              </a:rPr>
              <a:t>into its more fundamental components of </a:t>
            </a:r>
            <a:r>
              <a:rPr lang="en-US" sz="2000" dirty="0" smtClean="0">
                <a:latin typeface="Times New Roman" panose="02020603050405020304" pitchFamily="18" charset="0"/>
                <a:cs typeface="Times New Roman" panose="02020603050405020304" pitchFamily="18" charset="0"/>
              </a:rPr>
              <a:t>variation in gene expression. 	</a:t>
            </a:r>
            <a:endParaRPr lang="en-US" sz="2000"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96513" y="2529840"/>
            <a:ext cx="2951524" cy="892552"/>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in a cell or organism whose expression is transiently increased or decreased  through gene-specific interventions in an experiment</a:t>
            </a:r>
            <a:endParaRPr lang="en-US" sz="1300" dirty="0">
              <a:latin typeface="Times New Roman" panose="02020603050405020304" pitchFamily="18" charset="0"/>
              <a:cs typeface="Times New Roman" panose="02020603050405020304" pitchFamily="18" charset="0"/>
            </a:endParaRPr>
          </a:p>
        </p:txBody>
      </p:sp>
      <p:sp>
        <p:nvSpPr>
          <p:cNvPr id="19" name="Rectangle 18"/>
          <p:cNvSpPr/>
          <p:nvPr/>
        </p:nvSpPr>
        <p:spPr>
          <a:xfrm>
            <a:off x="417725" y="3564988"/>
            <a:ext cx="3124201"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whose expression is targeted by gene-specific knockdown reagents in an experiment. </a:t>
            </a:r>
            <a:endParaRPr lang="en-US" sz="1300" dirty="0">
              <a:latin typeface="Times New Roman" panose="02020603050405020304" pitchFamily="18" charset="0"/>
              <a:cs typeface="Times New Roman" panose="02020603050405020304" pitchFamily="18" charset="0"/>
            </a:endParaRPr>
          </a:p>
        </p:txBody>
      </p:sp>
      <p:sp>
        <p:nvSpPr>
          <p:cNvPr id="23" name="Rectangle 22"/>
          <p:cNvSpPr/>
          <p:nvPr/>
        </p:nvSpPr>
        <p:spPr>
          <a:xfrm>
            <a:off x="426721" y="1676400"/>
            <a:ext cx="2773679" cy="759182"/>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Describes total variation in genomic </a:t>
            </a:r>
            <a:r>
              <a:rPr lang="en-US" sz="1300" b="1" i="1" dirty="0" smtClean="0">
                <a:latin typeface="Times New Roman" panose="02020603050405020304" pitchFamily="18" charset="0"/>
                <a:cs typeface="Times New Roman" panose="02020603050405020304" pitchFamily="18" charset="0"/>
              </a:rPr>
              <a:t>sequence</a:t>
            </a:r>
            <a:r>
              <a:rPr lang="en-US" sz="1300" dirty="0" smtClean="0">
                <a:latin typeface="Times New Roman" panose="02020603050405020304" pitchFamily="18" charset="0"/>
                <a:cs typeface="Times New Roman" panose="02020603050405020304" pitchFamily="18" charset="0"/>
              </a:rPr>
              <a:t> (intrinsic genotype) and </a:t>
            </a:r>
            <a:r>
              <a:rPr lang="en-US" sz="1300" b="1" i="1" dirty="0" smtClean="0">
                <a:latin typeface="Times New Roman" panose="02020603050405020304" pitchFamily="18" charset="0"/>
                <a:cs typeface="Times New Roman" panose="02020603050405020304" pitchFamily="18" charset="0"/>
              </a:rPr>
              <a:t>gene expression </a:t>
            </a:r>
            <a:r>
              <a:rPr lang="en-US" sz="1300" i="1" dirty="0" smtClean="0">
                <a:latin typeface="Times New Roman" panose="02020603050405020304" pitchFamily="18" charset="0"/>
                <a:cs typeface="Times New Roman" panose="02020603050405020304" pitchFamily="18" charset="0"/>
              </a:rPr>
              <a:t>(extrinsic genotype) </a:t>
            </a:r>
            <a:r>
              <a:rPr lang="en-US" sz="1300" dirty="0" smtClean="0">
                <a:latin typeface="Times New Roman" panose="02020603050405020304" pitchFamily="18" charset="0"/>
                <a:cs typeface="Times New Roman" panose="02020603050405020304" pitchFamily="18" charset="0"/>
              </a:rPr>
              <a:t>across a genome.</a:t>
            </a:r>
            <a:endParaRPr lang="en-US" sz="1300" dirty="0">
              <a:latin typeface="Times New Roman" panose="02020603050405020304" pitchFamily="18" charset="0"/>
              <a:cs typeface="Times New Roman" panose="02020603050405020304" pitchFamily="18" charset="0"/>
            </a:endParaRPr>
          </a:p>
        </p:txBody>
      </p:sp>
      <p:sp>
        <p:nvSpPr>
          <p:cNvPr id="26" name="Rectangle 25"/>
          <p:cNvSpPr/>
          <p:nvPr/>
        </p:nvSpPr>
        <p:spPr>
          <a:xfrm>
            <a:off x="5029200" y="1784594"/>
            <a:ext cx="3922998" cy="349006"/>
          </a:xfrm>
          <a:prstGeom prst="rect">
            <a:avLst/>
          </a:prstGeom>
        </p:spPr>
        <p:txBody>
          <a:bodyPr wrap="square">
            <a:spAutoFit/>
          </a:bodyPr>
          <a:lstStyle/>
          <a:p>
            <a:pPr algn="ctr">
              <a:lnSpc>
                <a:spcPts val="2200"/>
              </a:lnSpc>
            </a:pPr>
            <a:r>
              <a:rPr lang="en-US" sz="1500" i="1" u="sng" dirty="0" smtClean="0">
                <a:latin typeface="Times New Roman" panose="02020603050405020304" pitchFamily="18" charset="0"/>
                <a:cs typeface="Times New Roman" panose="02020603050405020304" pitchFamily="18" charset="0"/>
              </a:rPr>
              <a:t>mib1</a:t>
            </a:r>
            <a:r>
              <a:rPr lang="en-US" sz="1500" i="1" u="sng" baseline="30000" dirty="0" smtClean="0">
                <a:latin typeface="Times New Roman" panose="02020603050405020304" pitchFamily="18" charset="0"/>
                <a:cs typeface="Times New Roman" panose="02020603050405020304" pitchFamily="18" charset="0"/>
              </a:rPr>
              <a:t>m178/m178</a:t>
            </a:r>
            <a:r>
              <a:rPr lang="en-US" sz="1500" i="1" u="sng" dirty="0" smtClean="0">
                <a:latin typeface="Times New Roman" panose="02020603050405020304" pitchFamily="18" charset="0"/>
                <a:cs typeface="Times New Roman" panose="02020603050405020304" pitchFamily="18" charset="0"/>
              </a:rPr>
              <a:t> (AB); her9</a:t>
            </a:r>
            <a:r>
              <a:rPr lang="en-US" sz="1500" i="1" u="sng" baseline="30000" dirty="0" smtClean="0">
                <a:latin typeface="Times New Roman" panose="02020603050405020304" pitchFamily="18" charset="0"/>
                <a:cs typeface="Times New Roman" panose="02020603050405020304" pitchFamily="18" charset="0"/>
              </a:rPr>
              <a:t>MO1-her9</a:t>
            </a:r>
            <a:r>
              <a:rPr lang="en-US" sz="1500" i="1" u="sng" dirty="0" smtClean="0">
                <a:latin typeface="Times New Roman" panose="02020603050405020304" pitchFamily="18" charset="0"/>
                <a:cs typeface="Times New Roman" panose="02020603050405020304" pitchFamily="18" charset="0"/>
              </a:rPr>
              <a:t> ; 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27" name="Rectangle 26"/>
          <p:cNvSpPr/>
          <p:nvPr/>
        </p:nvSpPr>
        <p:spPr>
          <a:xfrm>
            <a:off x="5334000" y="2695981"/>
            <a:ext cx="3287526" cy="352019"/>
          </a:xfrm>
          <a:prstGeom prst="rect">
            <a:avLst/>
          </a:prstGeom>
        </p:spPr>
        <p:txBody>
          <a:bodyPr wrap="square">
            <a:spAutoFit/>
          </a:bodyPr>
          <a:lstStyle/>
          <a:p>
            <a:pPr algn="ctr">
              <a:lnSpc>
                <a:spcPts val="2200"/>
              </a:lnSpc>
            </a:pPr>
            <a:r>
              <a:rPr lang="en-US" sz="1500" i="1" u="sng" dirty="0" smtClean="0">
                <a:latin typeface="Times New Roman" panose="02020603050405020304" pitchFamily="18" charset="0"/>
                <a:cs typeface="Times New Roman" panose="02020603050405020304" pitchFamily="18" charset="0"/>
              </a:rPr>
              <a:t>her9</a:t>
            </a:r>
            <a:r>
              <a:rPr lang="en-US" sz="1500" i="1" u="sng" baseline="30000" dirty="0" smtClean="0">
                <a:latin typeface="Times New Roman" panose="02020603050405020304" pitchFamily="18" charset="0"/>
                <a:cs typeface="Times New Roman" panose="02020603050405020304" pitchFamily="18" charset="0"/>
              </a:rPr>
              <a:t>MO1-her9</a:t>
            </a:r>
            <a:r>
              <a:rPr lang="en-US" sz="1500" i="1" u="sng" dirty="0" smtClean="0">
                <a:latin typeface="Times New Roman" panose="02020603050405020304" pitchFamily="18" charset="0"/>
                <a:cs typeface="Times New Roman" panose="02020603050405020304" pitchFamily="18" charset="0"/>
              </a:rPr>
              <a:t> </a:t>
            </a:r>
            <a:r>
              <a:rPr lang="en-US" sz="1500" i="1" u="sng" dirty="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334000" y="3581400"/>
            <a:ext cx="3287526" cy="352019"/>
          </a:xfrm>
          <a:prstGeom prst="rect">
            <a:avLst/>
          </a:prstGeom>
        </p:spPr>
        <p:txBody>
          <a:bodyPr wrap="square">
            <a:spAutoFit/>
          </a:bodyPr>
          <a:lstStyle/>
          <a:p>
            <a:pPr algn="ctr">
              <a:lnSpc>
                <a:spcPts val="2200"/>
              </a:lnSpc>
            </a:pPr>
            <a:r>
              <a:rPr lang="en-US" sz="1500" i="1" u="sng" dirty="0" smtClean="0">
                <a:latin typeface="Times New Roman" panose="02020603050405020304" pitchFamily="18" charset="0"/>
                <a:cs typeface="Times New Roman" panose="02020603050405020304" pitchFamily="18" charset="0"/>
              </a:rPr>
              <a:t>her9</a:t>
            </a:r>
            <a:r>
              <a:rPr lang="en-US" sz="1500" i="1" u="sng" baseline="30000" dirty="0" smtClean="0">
                <a:latin typeface="Times New Roman" panose="02020603050405020304" pitchFamily="18" charset="0"/>
                <a:cs typeface="Times New Roman" panose="02020603050405020304" pitchFamily="18" charset="0"/>
              </a:rPr>
              <a:t>MO1-her9</a:t>
            </a:r>
            <a:r>
              <a:rPr lang="en-US" sz="1500" i="1" u="sng" dirty="0" smtClean="0">
                <a:latin typeface="Times New Roman" panose="02020603050405020304" pitchFamily="18" charset="0"/>
                <a:cs typeface="Times New Roman" panose="02020603050405020304" pitchFamily="18" charset="0"/>
              </a:rPr>
              <a:t> </a:t>
            </a:r>
            <a:r>
              <a:rPr lang="en-US" sz="1500" i="1" u="sng" dirty="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5638800" y="5943600"/>
            <a:ext cx="2819400" cy="477054"/>
          </a:xfrm>
          <a:prstGeom prst="rect">
            <a:avLst/>
          </a:prstGeom>
        </p:spPr>
        <p:txBody>
          <a:bodyPr wrap="square">
            <a:spAutoFit/>
          </a:bodyPr>
          <a:lstStyle/>
          <a:p>
            <a:pPr algn="ctr"/>
            <a:r>
              <a:rPr lang="en-US" sz="1500" i="1" u="sng" dirty="0" smtClean="0">
                <a:latin typeface="Times New Roman" panose="02020603050405020304" pitchFamily="18" charset="0"/>
                <a:cs typeface="Times New Roman" panose="02020603050405020304" pitchFamily="18" charset="0"/>
              </a:rPr>
              <a:t>her9</a:t>
            </a:r>
            <a:r>
              <a:rPr lang="en-US" sz="1500" i="1" dirty="0" smtClean="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 </a:t>
            </a:r>
            <a:endParaRPr lang="en-US" sz="1500" i="1" u="sng" baseline="30000" dirty="0">
              <a:latin typeface="Times New Roman" panose="02020603050405020304" pitchFamily="18" charset="0"/>
              <a:cs typeface="Times New Roman" panose="02020603050405020304" pitchFamily="18" charset="0"/>
            </a:endParaRPr>
          </a:p>
          <a:p>
            <a:pPr algn="ctr"/>
            <a:endParaRPr lang="en-US" sz="15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562600" y="4861448"/>
            <a:ext cx="2954609" cy="320152"/>
          </a:xfrm>
          <a:prstGeom prst="rect">
            <a:avLst/>
          </a:prstGeom>
        </p:spPr>
        <p:txBody>
          <a:bodyPr wrap="square">
            <a:spAutoFit/>
          </a:bodyPr>
          <a:lstStyle/>
          <a:p>
            <a:pPr algn="ctr">
              <a:lnSpc>
                <a:spcPts val="1900"/>
              </a:lnSpc>
            </a:pPr>
            <a:r>
              <a:rPr lang="en-US" sz="1500" i="1" u="sng" dirty="0" smtClean="0">
                <a:latin typeface="Times New Roman" panose="02020603050405020304" pitchFamily="18" charset="0"/>
                <a:cs typeface="Times New Roman" panose="02020603050405020304" pitchFamily="18" charset="0"/>
              </a:rPr>
              <a:t>her9</a:t>
            </a:r>
            <a:r>
              <a:rPr lang="en-US" sz="1500" i="1" u="sng" baseline="30000" dirty="0" smtClean="0">
                <a:latin typeface="Times New Roman" panose="02020603050405020304" pitchFamily="18" charset="0"/>
                <a:cs typeface="Times New Roman" panose="02020603050405020304" pitchFamily="18" charset="0"/>
              </a:rPr>
              <a:t>MO1-her9</a:t>
            </a:r>
            <a:r>
              <a:rPr lang="en-US" sz="1500" i="1" dirty="0" smtClean="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a:t>
            </a:r>
            <a:r>
              <a:rPr lang="en-US" sz="1500" i="1" dirty="0">
                <a:latin typeface="Times New Roman" panose="02020603050405020304" pitchFamily="18" charset="0"/>
                <a:cs typeface="Times New Roman" panose="02020603050405020304" pitchFamily="18" charset="0"/>
              </a:rPr>
              <a:t> </a:t>
            </a:r>
            <a:r>
              <a:rPr lang="en-US" sz="1500" i="1" dirty="0" smtClean="0">
                <a:latin typeface="Times New Roman" panose="02020603050405020304" pitchFamily="18" charset="0"/>
                <a:cs typeface="Times New Roman" panose="02020603050405020304" pitchFamily="18" charset="0"/>
              </a:rPr>
              <a:t> </a:t>
            </a:r>
            <a:r>
              <a:rPr lang="en-US" sz="1500" i="1" u="sng" dirty="0" smtClean="0">
                <a:latin typeface="Times New Roman" panose="02020603050405020304" pitchFamily="18" charset="0"/>
                <a:cs typeface="Times New Roman" panose="02020603050405020304" pitchFamily="18" charset="0"/>
              </a:rPr>
              <a:t>her3</a:t>
            </a:r>
            <a:r>
              <a:rPr lang="en-US" sz="1500" i="1" u="sng" baseline="30000" dirty="0" smtClean="0">
                <a:latin typeface="Times New Roman" panose="02020603050405020304" pitchFamily="18" charset="0"/>
                <a:cs typeface="Times New Roman" panose="02020603050405020304" pitchFamily="18" charset="0"/>
              </a:rPr>
              <a:t>MO3-her3</a:t>
            </a:r>
            <a:endParaRPr lang="en-US" sz="1500" i="1" u="sng" baseline="30000" dirty="0">
              <a:latin typeface="Times New Roman" panose="02020603050405020304" pitchFamily="18" charset="0"/>
              <a:cs typeface="Times New Roman" panose="02020603050405020304" pitchFamily="18" charset="0"/>
            </a:endParaRPr>
          </a:p>
        </p:txBody>
      </p:sp>
      <p:sp>
        <p:nvSpPr>
          <p:cNvPr id="16" name="Rectangle 15"/>
          <p:cNvSpPr/>
          <p:nvPr/>
        </p:nvSpPr>
        <p:spPr>
          <a:xfrm>
            <a:off x="421662" y="5989900"/>
            <a:ext cx="283750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gene(s)  that are affected/altered in the extrinsic genotype.</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310742" y="5536474"/>
            <a:ext cx="1251858" cy="16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399019" y="5471409"/>
            <a:ext cx="1063112" cy="246221"/>
          </a:xfrm>
          <a:prstGeom prst="rect">
            <a:avLst/>
          </a:prstGeom>
          <a:noFill/>
        </p:spPr>
        <p:txBody>
          <a:bodyPr wrap="none" rtlCol="0">
            <a:spAutoFit/>
          </a:bodyPr>
          <a:lstStyle/>
          <a:p>
            <a:r>
              <a:rPr lang="en-US" sz="1000" dirty="0" smtClean="0"/>
              <a:t>affected_feature</a:t>
            </a:r>
            <a:endParaRPr lang="en-US" sz="1000" dirty="0"/>
          </a:p>
        </p:txBody>
      </p:sp>
      <p:sp>
        <p:nvSpPr>
          <p:cNvPr id="22" name="Rectangle 21"/>
          <p:cNvSpPr/>
          <p:nvPr/>
        </p:nvSpPr>
        <p:spPr>
          <a:xfrm>
            <a:off x="3058884" y="5536474"/>
            <a:ext cx="1251858" cy="1648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3145536" y="5493163"/>
            <a:ext cx="1063112" cy="246221"/>
          </a:xfrm>
          <a:prstGeom prst="rect">
            <a:avLst/>
          </a:prstGeom>
          <a:noFill/>
        </p:spPr>
        <p:txBody>
          <a:bodyPr wrap="none" rtlCol="0">
            <a:spAutoFit/>
          </a:bodyPr>
          <a:lstStyle/>
          <a:p>
            <a:r>
              <a:rPr lang="en-US" sz="1000" dirty="0" smtClean="0"/>
              <a:t>affected_feature</a:t>
            </a:r>
            <a:endParaRPr lang="en-US" sz="1000" dirty="0"/>
          </a:p>
        </p:txBody>
      </p:sp>
      <p:sp>
        <p:nvSpPr>
          <p:cNvPr id="28" name="Rectangle 27"/>
          <p:cNvSpPr/>
          <p:nvPr/>
        </p:nvSpPr>
        <p:spPr>
          <a:xfrm>
            <a:off x="381000" y="4343400"/>
            <a:ext cx="2819400" cy="1292662"/>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gene whose expression is targeted by gene </a:t>
            </a:r>
            <a:r>
              <a:rPr lang="en-US" sz="1300" dirty="0" err="1" smtClean="0">
                <a:latin typeface="Times New Roman" panose="02020603050405020304" pitchFamily="18" charset="0"/>
                <a:cs typeface="Times New Roman" panose="02020603050405020304" pitchFamily="18" charset="0"/>
              </a:rPr>
              <a:t>k.d</a:t>
            </a:r>
            <a:r>
              <a:rPr lang="en-US" sz="1300" dirty="0" smtClean="0">
                <a:latin typeface="Times New Roman" panose="02020603050405020304" pitchFamily="18" charset="0"/>
                <a:cs typeface="Times New Roman" panose="02020603050405020304" pitchFamily="18" charset="0"/>
              </a:rPr>
              <a:t>. reagents in an </a:t>
            </a:r>
            <a:r>
              <a:rPr lang="en-US" sz="1300" dirty="0">
                <a:latin typeface="Times New Roman" panose="02020603050405020304" pitchFamily="18" charset="0"/>
                <a:cs typeface="Times New Roman" panose="02020603050405020304" pitchFamily="18" charset="0"/>
              </a:rPr>
              <a:t>experiment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(her9</a:t>
            </a:r>
            <a:r>
              <a:rPr lang="en-US" sz="1300" baseline="30000" dirty="0" smtClean="0">
                <a:solidFill>
                  <a:schemeClr val="accent6">
                    <a:lumMod val="75000"/>
                  </a:schemeClr>
                </a:solidFill>
                <a:latin typeface="Times New Roman" panose="02020603050405020304" pitchFamily="18" charset="0"/>
                <a:cs typeface="Times New Roman" panose="02020603050405020304" pitchFamily="18" charset="0"/>
              </a:rPr>
              <a:t>MO1-her9</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 </a:t>
            </a:r>
            <a:r>
              <a:rPr lang="en-US" sz="1300" dirty="0">
                <a:solidFill>
                  <a:schemeClr val="accent6">
                    <a:lumMod val="75000"/>
                  </a:schemeClr>
                </a:solidFill>
                <a:latin typeface="Times New Roman" panose="02020603050405020304" pitchFamily="18" charset="0"/>
                <a:cs typeface="Times New Roman" panose="02020603050405020304" pitchFamily="18" charset="0"/>
              </a:rPr>
              <a:t>is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an </a:t>
            </a:r>
            <a:r>
              <a:rPr lang="en-US" sz="1300" dirty="0">
                <a:solidFill>
                  <a:schemeClr val="accent6">
                    <a:lumMod val="75000"/>
                  </a:schemeClr>
                </a:solidFill>
                <a:latin typeface="Times New Roman" panose="02020603050405020304" pitchFamily="18" charset="0"/>
                <a:cs typeface="Times New Roman" panose="02020603050405020304" pitchFamily="18" charset="0"/>
              </a:rPr>
              <a:t>instance of the her9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gene that </a:t>
            </a:r>
            <a:r>
              <a:rPr lang="en-US" sz="1300" dirty="0">
                <a:solidFill>
                  <a:schemeClr val="accent6">
                    <a:lumMod val="75000"/>
                  </a:schemeClr>
                </a:solidFill>
                <a:latin typeface="Times New Roman" panose="02020603050405020304" pitchFamily="18" charset="0"/>
                <a:cs typeface="Times New Roman" panose="02020603050405020304" pitchFamily="18" charset="0"/>
              </a:rPr>
              <a:t>is variant in its </a:t>
            </a:r>
            <a:r>
              <a:rPr lang="en-US" sz="1300" i="1" dirty="0" smtClean="0">
                <a:solidFill>
                  <a:schemeClr val="accent6">
                    <a:lumMod val="75000"/>
                  </a:schemeClr>
                </a:solidFill>
                <a:latin typeface="Times New Roman" panose="02020603050405020304" pitchFamily="18" charset="0"/>
                <a:cs typeface="Times New Roman" panose="02020603050405020304" pitchFamily="18" charset="0"/>
              </a:rPr>
              <a:t>expression</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 analogous to a </a:t>
            </a:r>
            <a:r>
              <a:rPr lang="en-US" sz="1300" dirty="0" smtClean="0">
                <a:solidFill>
                  <a:schemeClr val="accent6">
                    <a:lumMod val="75000"/>
                  </a:schemeClr>
                </a:solidFill>
                <a:latin typeface="Times New Roman" panose="02020603050405020304" pitchFamily="18" charset="0"/>
                <a:cs typeface="Times New Roman" panose="02020603050405020304" pitchFamily="18" charset="0"/>
                <a:hlinkClick r:id="rId4"/>
              </a:rPr>
              <a:t>her9</a:t>
            </a:r>
            <a:r>
              <a:rPr lang="en-US" sz="1300" baseline="30000" dirty="0" smtClean="0">
                <a:solidFill>
                  <a:schemeClr val="accent6">
                    <a:lumMod val="75000"/>
                  </a:schemeClr>
                </a:solidFill>
                <a:latin typeface="Times New Roman" panose="02020603050405020304" pitchFamily="18" charset="0"/>
                <a:cs typeface="Times New Roman" panose="02020603050405020304" pitchFamily="18" charset="0"/>
                <a:hlinkClick r:id="rId4"/>
              </a:rPr>
              <a:t>sa43978</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 allele which is variant in  </a:t>
            </a:r>
            <a:r>
              <a:rPr lang="en-US" sz="1300" dirty="0">
                <a:solidFill>
                  <a:schemeClr val="accent6">
                    <a:lumMod val="75000"/>
                  </a:schemeClr>
                </a:solidFill>
                <a:latin typeface="Times New Roman" panose="02020603050405020304" pitchFamily="18" charset="0"/>
                <a:cs typeface="Times New Roman" panose="02020603050405020304" pitchFamily="18" charset="0"/>
              </a:rPr>
              <a:t>its </a:t>
            </a:r>
            <a:r>
              <a:rPr lang="en-US" sz="1300" i="1" dirty="0">
                <a:solidFill>
                  <a:schemeClr val="accent6">
                    <a:lumMod val="75000"/>
                  </a:schemeClr>
                </a:solidFill>
                <a:latin typeface="Times New Roman" panose="02020603050405020304" pitchFamily="18" charset="0"/>
                <a:cs typeface="Times New Roman" panose="02020603050405020304" pitchFamily="18" charset="0"/>
              </a:rPr>
              <a:t>sequence</a:t>
            </a:r>
            <a:r>
              <a:rPr lang="en-US" sz="1300" dirty="0" smtClean="0">
                <a:solidFill>
                  <a:schemeClr val="accent6">
                    <a:lumMod val="75000"/>
                  </a:schemeClr>
                </a:solidFill>
                <a:latin typeface="Times New Roman" panose="02020603050405020304" pitchFamily="18" charset="0"/>
                <a:cs typeface="Times New Roman" panose="02020603050405020304" pitchFamily="18" charset="0"/>
              </a:rPr>
              <a:t>.)</a:t>
            </a:r>
            <a:endParaRPr lang="en-US" sz="1300" dirty="0">
              <a:solidFill>
                <a:schemeClr val="accent6">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22696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56728</TotalTime>
  <Words>5010</Words>
  <Application>Microsoft Office PowerPoint</Application>
  <PresentationFormat>On-screen Show (4:3)</PresentationFormat>
  <Paragraphs>498</Paragraphs>
  <Slides>37</Slides>
  <Notes>29</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The Genotype Ontology</vt:lpstr>
      <vt:lpstr>PowerPoint Presentation</vt:lpstr>
      <vt:lpstr>GENO Overview</vt:lpstr>
      <vt:lpstr>PowerPoint Presentation</vt:lpstr>
      <vt:lpstr>GENO Overview</vt:lpstr>
      <vt:lpstr>PowerPoint Presentation</vt:lpstr>
      <vt:lpstr>The Intrinsic Genotype Partonomy</vt:lpstr>
      <vt:lpstr>PowerPoint Presentation</vt:lpstr>
      <vt:lpstr>The Extrinsic Genotype Partonomy</vt:lpstr>
      <vt:lpstr>Summary</vt:lpstr>
      <vt:lpstr>Use Case 1: Integration of Genotype Representations</vt:lpstr>
      <vt:lpstr>PowerPoint Presentation</vt:lpstr>
      <vt:lpstr>Use Case 2: Phenotype Propagation</vt:lpstr>
      <vt:lpstr>Phenotype Propagation ‘Down’ an Intrinsic Genotype</vt:lpstr>
      <vt:lpstr>Phenotype Propagation ‘Down’ an Extrinsic Genotype</vt:lpstr>
      <vt:lpstr>PowerPoint Presentation</vt:lpstr>
      <vt:lpstr>PowerPoint Presentation</vt:lpstr>
      <vt:lpstr>PowerPoint Presentation</vt:lpstr>
      <vt:lpstr>PowerPoint Presentation</vt:lpstr>
      <vt:lpstr>Association Model</vt:lpstr>
      <vt:lpstr>PowerPoint Presentation</vt:lpstr>
      <vt:lpstr>Gene Descriptions</vt:lpstr>
      <vt:lpstr>Transgene Descriptions</vt:lpstr>
      <vt:lpstr>Evidence and Provenance</vt:lpstr>
      <vt:lpstr>Data Example: MGI</vt:lpstr>
      <vt:lpstr>Data Example: ZFIN</vt:lpstr>
      <vt:lpstr>Data Example: Flybase</vt:lpstr>
      <vt:lpstr>Key Concepts</vt:lpstr>
      <vt:lpstr>Key Concepts</vt:lpstr>
      <vt:lpstr>PowerPoint Presentation</vt:lpstr>
      <vt:lpstr>Extra/Outdated Slides</vt:lpstr>
      <vt:lpstr>PowerPoint Presentation</vt:lpstr>
      <vt:lpstr>PowerPoint Presentation</vt:lpstr>
      <vt:lpstr>PowerPoint Presentation</vt:lpstr>
      <vt:lpstr>Challenges/Approaches</vt:lpstr>
      <vt:lpstr>The Intrinsic Genotype Partonomy</vt:lpstr>
      <vt:lpstr>Data Example: ZFIN</vt:lpstr>
    </vt:vector>
  </TitlesOfParts>
  <Company>OHSU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Genotype Ontology</dc:title>
  <dc:creator>Matthew Brush</dc:creator>
  <cp:lastModifiedBy>Matthew Brush</cp:lastModifiedBy>
  <cp:revision>164</cp:revision>
  <dcterms:created xsi:type="dcterms:W3CDTF">2016-02-11T01:11:13Z</dcterms:created>
  <dcterms:modified xsi:type="dcterms:W3CDTF">2018-06-15T20:50:17Z</dcterms:modified>
</cp:coreProperties>
</file>